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9" r:id="rId4"/>
    <p:sldId id="258" r:id="rId5"/>
    <p:sldId id="260" r:id="rId6"/>
    <p:sldId id="263" r:id="rId7"/>
    <p:sldId id="261" r:id="rId8"/>
    <p:sldId id="264" r:id="rId9"/>
    <p:sldId id="262" r:id="rId10"/>
    <p:sldId id="265" r:id="rId11"/>
    <p:sldId id="266" r:id="rId12"/>
    <p:sldId id="273" r:id="rId13"/>
    <p:sldId id="274" r:id="rId14"/>
    <p:sldId id="267" r:id="rId15"/>
    <p:sldId id="268" r:id="rId16"/>
    <p:sldId id="269" r:id="rId17"/>
    <p:sldId id="270" r:id="rId18"/>
    <p:sldId id="271"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ra Pajalic" initials="AP" lastIdx="9" clrIdx="0">
    <p:extLst>
      <p:ext uri="{19B8F6BF-5375-455C-9EA6-DF929625EA0E}">
        <p15:presenceInfo xmlns:p15="http://schemas.microsoft.com/office/powerpoint/2012/main" userId="S-1-5-21-2243869557-2613213482-3458305637-59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581" autoAdjust="0"/>
    <p:restoredTop sz="94660"/>
  </p:normalViewPr>
  <p:slideViewPr>
    <p:cSldViewPr snapToGrid="0">
      <p:cViewPr varScale="1">
        <p:scale>
          <a:sx n="74" d="100"/>
          <a:sy n="74" d="100"/>
        </p:scale>
        <p:origin x="1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0-06T09:20:13.653" idx="1">
    <p:pos x="4199" y="1579"/>
    <p:text>Use of repetition to illustrate the way that the soliders were advancing, very slowly.</p:text>
    <p:extLst>
      <p:ext uri="{C676402C-5697-4E1C-873F-D02D1690AC5C}">
        <p15:threadingInfo xmlns:p15="http://schemas.microsoft.com/office/powerpoint/2012/main" timeZoneBias="-6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10-06T09:21:41.862" idx="2">
    <p:pos x="3699" y="2344"/>
    <p:text>Use of repetition to show the soldiers state of mind. Soldiers are supposed to act on orders, not think about them.</p:text>
    <p:extLst>
      <p:ext uri="{C676402C-5697-4E1C-873F-D02D1690AC5C}">
        <p15:threadingInfo xmlns:p15="http://schemas.microsoft.com/office/powerpoint/2012/main" timeZoneBias="-6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6-10-06T09:22:53.149" idx="3">
    <p:pos x="3052" y="2193"/>
    <p:text>Use of onomotopiea to show the sound of the cannons shooting at them</p:text>
    <p:extLst>
      <p:ext uri="{C676402C-5697-4E1C-873F-D02D1690AC5C}">
        <p15:threadingInfo xmlns:p15="http://schemas.microsoft.com/office/powerpoint/2012/main" timeZoneBias="-660"/>
      </p:ext>
    </p:extLst>
  </p:cm>
  <p:cm authorId="1" dt="2016-10-06T09:23:16.057" idx="4">
    <p:pos x="3830" y="2466"/>
    <p:text>Use of alliteration for emphasis of how they were being shot at by different weapons-bullets and cannon shells.</p:text>
    <p:extLst>
      <p:ext uri="{C676402C-5697-4E1C-873F-D02D1690AC5C}">
        <p15:threadingInfo xmlns:p15="http://schemas.microsoft.com/office/powerpoint/2012/main" timeZoneBias="-660"/>
      </p:ext>
    </p:extLst>
  </p:cm>
  <p:cm authorId="1" dt="2016-10-06T09:24:05.912" idx="5">
    <p:pos x="3153" y="3001"/>
    <p:text>Use of metaphor to show how the battle they are riding to is actually to their death.</p:text>
    <p:extLst>
      <p:ext uri="{C676402C-5697-4E1C-873F-D02D1690AC5C}">
        <p15:threadingInfo xmlns:p15="http://schemas.microsoft.com/office/powerpoint/2012/main" timeZoneBias="-6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6-10-06T10:06:38.442" idx="6">
    <p:pos x="2607" y="1384"/>
    <p:text>Use of rhyme to create imagery of soldiers fighting with sabres</p:text>
    <p:extLst>
      <p:ext uri="{C676402C-5697-4E1C-873F-D02D1690AC5C}">
        <p15:threadingInfo xmlns:p15="http://schemas.microsoft.com/office/powerpoint/2012/main" timeZoneBias="-660"/>
      </p:ext>
    </p:extLst>
  </p:cm>
  <p:cm authorId="1" dt="2016-10-06T10:14:43.510" idx="7">
    <p:pos x="3648" y="2223"/>
    <p:text>Use of imagery to show the confusion of war with the smoke from cannons obscuring vision</p:text>
    <p:extLst>
      <p:ext uri="{C676402C-5697-4E1C-873F-D02D1690AC5C}">
        <p15:threadingInfo xmlns:p15="http://schemas.microsoft.com/office/powerpoint/2012/main" timeZoneBias="-6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6-10-06T10:15:24.607" idx="8">
    <p:pos x="2779" y="2536"/>
    <p:text>Use of alliteration to show the losses suffered.</p:text>
    <p:extLst>
      <p:ext uri="{C676402C-5697-4E1C-873F-D02D1690AC5C}">
        <p15:threadingInfo xmlns:p15="http://schemas.microsoft.com/office/powerpoint/2012/main" timeZoneBias="-6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6-10-06T10:16:24.310" idx="9">
    <p:pos x="4911" y="1384"/>
    <p:text>Use of rhetorical question to show that what the brigade did was so brave that it will not be forgotten for a long time.</p:text>
    <p:extLst>
      <p:ext uri="{C676402C-5697-4E1C-873F-D02D1690AC5C}">
        <p15:threadingInfo xmlns:p15="http://schemas.microsoft.com/office/powerpoint/2012/main" timeZoneBias="-6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4273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2508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22056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13494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9148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3894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18904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4066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9410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3934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1269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3786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2355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9112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8539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4355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10/7/2016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767331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poets.org/poetsorg/poet/william-wordsworth" TargetMode="External"/><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lincstothepast.com/TennysonResouceCentre" TargetMode="External"/><Relationship Id="rId2" Type="http://schemas.openxmlformats.org/officeDocument/2006/relationships/hyperlink" Target="http://www.lincstothepast.com/exhibitions/tennyson/alfred-tennyson-backgroun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CHARGE OF THE LIGHT BRIGADE</a:t>
            </a:r>
            <a:endParaRPr lang="en-AU" dirty="0"/>
          </a:p>
        </p:txBody>
      </p:sp>
      <p:sp>
        <p:nvSpPr>
          <p:cNvPr id="3" name="Subtitle 2"/>
          <p:cNvSpPr>
            <a:spLocks noGrp="1"/>
          </p:cNvSpPr>
          <p:nvPr>
            <p:ph type="subTitle" idx="1"/>
          </p:nvPr>
        </p:nvSpPr>
        <p:spPr/>
        <p:txBody>
          <a:bodyPr/>
          <a:lstStyle/>
          <a:p>
            <a:r>
              <a:rPr lang="en-AU" dirty="0" smtClean="0"/>
              <a:t>ALFRED LORD TENNYSON</a:t>
            </a:r>
            <a:endParaRPr lang="en-AU" dirty="0"/>
          </a:p>
        </p:txBody>
      </p:sp>
    </p:spTree>
    <p:extLst>
      <p:ext uri="{BB962C8B-B14F-4D97-AF65-F5344CB8AC3E}">
        <p14:creationId xmlns:p14="http://schemas.microsoft.com/office/powerpoint/2010/main" val="1457788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The Times/1854/News/The Charge of the Light </a:t>
            </a:r>
            <a:r>
              <a:rPr lang="en-AU" b="1" dirty="0" smtClean="0"/>
              <a:t>Brigade</a:t>
            </a:r>
            <a:r>
              <a:rPr lang="en-AU" dirty="0"/>
              <a:t> </a:t>
            </a:r>
            <a:r>
              <a:rPr lang="en-AU" dirty="0" smtClean="0"/>
              <a:t>3/3</a:t>
            </a:r>
            <a:endParaRPr lang="en-AU" dirty="0"/>
          </a:p>
        </p:txBody>
      </p:sp>
      <p:sp>
        <p:nvSpPr>
          <p:cNvPr id="3" name="Content Placeholder 2"/>
          <p:cNvSpPr>
            <a:spLocks noGrp="1"/>
          </p:cNvSpPr>
          <p:nvPr>
            <p:ph idx="1"/>
          </p:nvPr>
        </p:nvSpPr>
        <p:spPr>
          <a:xfrm>
            <a:off x="677334" y="1930401"/>
            <a:ext cx="9974624" cy="4791242"/>
          </a:xfrm>
        </p:spPr>
        <p:txBody>
          <a:bodyPr>
            <a:noAutofit/>
          </a:bodyPr>
          <a:lstStyle/>
          <a:p>
            <a:pPr marL="0" indent="0">
              <a:buNone/>
            </a:pPr>
            <a:r>
              <a:rPr lang="en-AU" sz="1600" dirty="0"/>
              <a:t>Through the clouds of smoke we could see their </a:t>
            </a:r>
            <a:r>
              <a:rPr lang="en-AU" sz="1600" dirty="0" err="1"/>
              <a:t>sabers</a:t>
            </a:r>
            <a:r>
              <a:rPr lang="en-AU" sz="1600" dirty="0"/>
              <a:t> flashing as they rode up to the guns and dashed between them, cutting down the gunners as they stood. The blaze of their steel, like an officer standing near me said, "was like the turn of a shoal of mackerel." We saw them riding through the guns, as I have said; to our delight, we saw them returning, after breaking through a column of Russian infantry and scattering them like chaff, when the flank fire of the battery on the hill swept them down, scattered and broken as they were. Wounded men and dismounted troopers flying towards us told the sad tale -- demigods could not have done what they had failed to do. At the very moment when they were about to retreat, a regiment of lancers was hurled upon their flank. Colonel </a:t>
            </a:r>
            <a:r>
              <a:rPr lang="en-AU" sz="1600" dirty="0" err="1"/>
              <a:t>Shewell</a:t>
            </a:r>
            <a:r>
              <a:rPr lang="en-AU" sz="1600" dirty="0"/>
              <a:t>, of the 8th Hussars, saw the danger and rode his men straight at them, cutting his way through with fearful loss. The other regiments turned and engaged in a desperate encounter. With courage too great almost for credence, they were breaking their way through the columns which enveloped them, where there took place an act of atrocity without parallel in modern warfare of civilized nations. The Russian gunners, when the storm of cavalry passed, returned to their guns. They saw their own cavalry mingled with the troopers who had just ridden over them, and to the eternal disgrace of the Russian name, the miscreants poured a murderous volley of grape and canister on the mass of struggling men and horses, mingling friend and foe in one common ruin. It was as much as our Heavy Cavalry Brigade could do to cover the retreat of the miserable remnants of that band of heroes as they returned to the place they had so lately quitted in all the pride of life.</a:t>
            </a:r>
          </a:p>
          <a:p>
            <a:pPr marL="0" indent="0">
              <a:buNone/>
            </a:pPr>
            <a:r>
              <a:rPr lang="en-AU" sz="1600" dirty="0"/>
              <a:t>At 11:35 not a British soldier, except the dead and dying, was left in front of those bloody Muscovite guns</a:t>
            </a:r>
            <a:r>
              <a:rPr lang="en-AU" sz="1600" dirty="0" smtClean="0"/>
              <a:t>...</a:t>
            </a:r>
            <a:endParaRPr lang="en-AU" sz="1600" dirty="0"/>
          </a:p>
        </p:txBody>
      </p:sp>
    </p:spTree>
    <p:extLst>
      <p:ext uri="{BB962C8B-B14F-4D97-AF65-F5344CB8AC3E}">
        <p14:creationId xmlns:p14="http://schemas.microsoft.com/office/powerpoint/2010/main" val="2719851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685" y="144379"/>
            <a:ext cx="4668253" cy="6481010"/>
          </a:xfrm>
        </p:spPr>
        <p:txBody>
          <a:bodyPr>
            <a:noAutofit/>
          </a:bodyPr>
          <a:lstStyle/>
          <a:p>
            <a:r>
              <a:rPr lang="en-AU" sz="1500" dirty="0">
                <a:solidFill>
                  <a:schemeClr val="tx1"/>
                </a:solidFill>
              </a:rPr>
              <a:t>HALF a league, half a league, </a:t>
            </a:r>
            <a:br>
              <a:rPr lang="en-AU" sz="1500" dirty="0">
                <a:solidFill>
                  <a:schemeClr val="tx1"/>
                </a:solidFill>
              </a:rPr>
            </a:br>
            <a:r>
              <a:rPr lang="en-AU" sz="1500" dirty="0">
                <a:solidFill>
                  <a:schemeClr val="tx1"/>
                </a:solidFill>
              </a:rPr>
              <a:t>Half a league onward, </a:t>
            </a:r>
            <a:br>
              <a:rPr lang="en-AU" sz="1500" dirty="0">
                <a:solidFill>
                  <a:schemeClr val="tx1"/>
                </a:solidFill>
              </a:rPr>
            </a:br>
            <a:r>
              <a:rPr lang="en-AU" sz="1500" dirty="0">
                <a:solidFill>
                  <a:schemeClr val="tx1"/>
                </a:solidFill>
              </a:rPr>
              <a:t>All in the valley of Death </a:t>
            </a:r>
            <a:br>
              <a:rPr lang="en-AU" sz="1500" dirty="0">
                <a:solidFill>
                  <a:schemeClr val="tx1"/>
                </a:solidFill>
              </a:rPr>
            </a:br>
            <a:r>
              <a:rPr lang="en-AU" sz="1500" dirty="0">
                <a:solidFill>
                  <a:schemeClr val="tx1"/>
                </a:solidFill>
              </a:rPr>
              <a:t>Rode the six hundred. </a:t>
            </a:r>
            <a:br>
              <a:rPr lang="en-AU" sz="1500" dirty="0">
                <a:solidFill>
                  <a:schemeClr val="tx1"/>
                </a:solidFill>
              </a:rPr>
            </a:br>
            <a:r>
              <a:rPr lang="en-AU" sz="1500" dirty="0">
                <a:solidFill>
                  <a:schemeClr val="tx1"/>
                </a:solidFill>
              </a:rPr>
              <a:t>'Forward, the Light Brigade! </a:t>
            </a:r>
            <a:br>
              <a:rPr lang="en-AU" sz="1500" dirty="0">
                <a:solidFill>
                  <a:schemeClr val="tx1"/>
                </a:solidFill>
              </a:rPr>
            </a:br>
            <a:r>
              <a:rPr lang="en-AU" sz="1500" dirty="0">
                <a:solidFill>
                  <a:schemeClr val="tx1"/>
                </a:solidFill>
              </a:rPr>
              <a:t>Charge for the guns!' he said: </a:t>
            </a:r>
            <a:br>
              <a:rPr lang="en-AU" sz="1500" dirty="0">
                <a:solidFill>
                  <a:schemeClr val="tx1"/>
                </a:solidFill>
              </a:rPr>
            </a:br>
            <a:r>
              <a:rPr lang="en-AU" sz="1500" dirty="0">
                <a:solidFill>
                  <a:schemeClr val="tx1"/>
                </a:solidFill>
              </a:rPr>
              <a:t>Into the valley of Death </a:t>
            </a:r>
            <a:br>
              <a:rPr lang="en-AU" sz="1500" dirty="0">
                <a:solidFill>
                  <a:schemeClr val="tx1"/>
                </a:solidFill>
              </a:rPr>
            </a:br>
            <a:r>
              <a:rPr lang="en-AU" sz="1500" dirty="0">
                <a:solidFill>
                  <a:schemeClr val="tx1"/>
                </a:solidFill>
              </a:rPr>
              <a:t>Rode the six hundred. </a:t>
            </a:r>
            <a:br>
              <a:rPr lang="en-AU" sz="1500" dirty="0">
                <a:solidFill>
                  <a:schemeClr val="tx1"/>
                </a:solidFill>
              </a:rPr>
            </a:br>
            <a:r>
              <a:rPr lang="en-AU" sz="1500" dirty="0">
                <a:solidFill>
                  <a:schemeClr val="tx1"/>
                </a:solidFill>
              </a:rPr>
              <a:t/>
            </a:r>
            <a:br>
              <a:rPr lang="en-AU" sz="1500" dirty="0">
                <a:solidFill>
                  <a:schemeClr val="tx1"/>
                </a:solidFill>
              </a:rPr>
            </a:br>
            <a:r>
              <a:rPr lang="en-AU" sz="1500" dirty="0">
                <a:solidFill>
                  <a:schemeClr val="tx1"/>
                </a:solidFill>
              </a:rPr>
              <a:t>'Forward, the Light Brigade!' </a:t>
            </a:r>
            <a:br>
              <a:rPr lang="en-AU" sz="1500" dirty="0">
                <a:solidFill>
                  <a:schemeClr val="tx1"/>
                </a:solidFill>
              </a:rPr>
            </a:br>
            <a:r>
              <a:rPr lang="en-AU" sz="1500" dirty="0">
                <a:solidFill>
                  <a:schemeClr val="tx1"/>
                </a:solidFill>
              </a:rPr>
              <a:t>Was there a man </a:t>
            </a:r>
            <a:r>
              <a:rPr lang="en-AU" sz="1500" dirty="0" err="1">
                <a:solidFill>
                  <a:schemeClr val="tx1"/>
                </a:solidFill>
              </a:rPr>
              <a:t>dismay'd</a:t>
            </a:r>
            <a:r>
              <a:rPr lang="en-AU" sz="1500" dirty="0">
                <a:solidFill>
                  <a:schemeClr val="tx1"/>
                </a:solidFill>
              </a:rPr>
              <a:t> ? </a:t>
            </a:r>
            <a:br>
              <a:rPr lang="en-AU" sz="1500" dirty="0">
                <a:solidFill>
                  <a:schemeClr val="tx1"/>
                </a:solidFill>
              </a:rPr>
            </a:br>
            <a:r>
              <a:rPr lang="en-AU" sz="1500" dirty="0">
                <a:solidFill>
                  <a:schemeClr val="tx1"/>
                </a:solidFill>
              </a:rPr>
              <a:t>Not </a:t>
            </a:r>
            <a:r>
              <a:rPr lang="en-AU" sz="1500" dirty="0" err="1">
                <a:solidFill>
                  <a:schemeClr val="tx1"/>
                </a:solidFill>
              </a:rPr>
              <a:t>tho</a:t>
            </a:r>
            <a:r>
              <a:rPr lang="en-AU" sz="1500" dirty="0">
                <a:solidFill>
                  <a:schemeClr val="tx1"/>
                </a:solidFill>
              </a:rPr>
              <a:t>' the soldier knew </a:t>
            </a:r>
            <a:br>
              <a:rPr lang="en-AU" sz="1500" dirty="0">
                <a:solidFill>
                  <a:schemeClr val="tx1"/>
                </a:solidFill>
              </a:rPr>
            </a:br>
            <a:r>
              <a:rPr lang="en-AU" sz="1500" dirty="0">
                <a:solidFill>
                  <a:schemeClr val="tx1"/>
                </a:solidFill>
              </a:rPr>
              <a:t>Some one had </a:t>
            </a:r>
            <a:r>
              <a:rPr lang="en-AU" sz="1500" dirty="0" err="1">
                <a:solidFill>
                  <a:schemeClr val="tx1"/>
                </a:solidFill>
              </a:rPr>
              <a:t>blunder'd</a:t>
            </a:r>
            <a:r>
              <a:rPr lang="en-AU" sz="1500" dirty="0">
                <a:solidFill>
                  <a:schemeClr val="tx1"/>
                </a:solidFill>
              </a:rPr>
              <a:t>: </a:t>
            </a:r>
            <a:br>
              <a:rPr lang="en-AU" sz="1500" dirty="0">
                <a:solidFill>
                  <a:schemeClr val="tx1"/>
                </a:solidFill>
              </a:rPr>
            </a:br>
            <a:r>
              <a:rPr lang="en-AU" sz="1500" dirty="0" err="1">
                <a:solidFill>
                  <a:schemeClr val="tx1"/>
                </a:solidFill>
              </a:rPr>
              <a:t>Their's</a:t>
            </a:r>
            <a:r>
              <a:rPr lang="en-AU" sz="1500" dirty="0">
                <a:solidFill>
                  <a:schemeClr val="tx1"/>
                </a:solidFill>
              </a:rPr>
              <a:t> not to make reply, </a:t>
            </a:r>
            <a:br>
              <a:rPr lang="en-AU" sz="1500" dirty="0">
                <a:solidFill>
                  <a:schemeClr val="tx1"/>
                </a:solidFill>
              </a:rPr>
            </a:br>
            <a:r>
              <a:rPr lang="en-AU" sz="1500" dirty="0" err="1">
                <a:solidFill>
                  <a:schemeClr val="tx1"/>
                </a:solidFill>
              </a:rPr>
              <a:t>Their's</a:t>
            </a:r>
            <a:r>
              <a:rPr lang="en-AU" sz="1500" dirty="0">
                <a:solidFill>
                  <a:schemeClr val="tx1"/>
                </a:solidFill>
              </a:rPr>
              <a:t> not to reason why, </a:t>
            </a:r>
            <a:br>
              <a:rPr lang="en-AU" sz="1500" dirty="0">
                <a:solidFill>
                  <a:schemeClr val="tx1"/>
                </a:solidFill>
              </a:rPr>
            </a:br>
            <a:r>
              <a:rPr lang="en-AU" sz="1500" dirty="0" err="1">
                <a:solidFill>
                  <a:schemeClr val="tx1"/>
                </a:solidFill>
              </a:rPr>
              <a:t>Their's</a:t>
            </a:r>
            <a:r>
              <a:rPr lang="en-AU" sz="1500" dirty="0">
                <a:solidFill>
                  <a:schemeClr val="tx1"/>
                </a:solidFill>
              </a:rPr>
              <a:t> but to do and die: </a:t>
            </a:r>
            <a:br>
              <a:rPr lang="en-AU" sz="1500" dirty="0">
                <a:solidFill>
                  <a:schemeClr val="tx1"/>
                </a:solidFill>
              </a:rPr>
            </a:br>
            <a:r>
              <a:rPr lang="en-AU" sz="1500" dirty="0">
                <a:solidFill>
                  <a:schemeClr val="tx1"/>
                </a:solidFill>
              </a:rPr>
              <a:t>Into the valley of Death </a:t>
            </a:r>
            <a:br>
              <a:rPr lang="en-AU" sz="1500" dirty="0">
                <a:solidFill>
                  <a:schemeClr val="tx1"/>
                </a:solidFill>
              </a:rPr>
            </a:br>
            <a:r>
              <a:rPr lang="en-AU" sz="1500" dirty="0">
                <a:solidFill>
                  <a:schemeClr val="tx1"/>
                </a:solidFill>
              </a:rPr>
              <a:t>Rode the six hundred. </a:t>
            </a:r>
            <a:br>
              <a:rPr lang="en-AU" sz="1500" dirty="0">
                <a:solidFill>
                  <a:schemeClr val="tx1"/>
                </a:solidFill>
              </a:rPr>
            </a:br>
            <a:r>
              <a:rPr lang="en-AU" sz="1500" dirty="0">
                <a:solidFill>
                  <a:schemeClr val="tx1"/>
                </a:solidFill>
              </a:rPr>
              <a:t/>
            </a:r>
            <a:br>
              <a:rPr lang="en-AU" sz="1500" dirty="0">
                <a:solidFill>
                  <a:schemeClr val="tx1"/>
                </a:solidFill>
              </a:rPr>
            </a:br>
            <a:r>
              <a:rPr lang="en-AU" sz="1500" dirty="0">
                <a:solidFill>
                  <a:schemeClr val="tx1"/>
                </a:solidFill>
              </a:rPr>
              <a:t>Cannon to right of them, </a:t>
            </a:r>
            <a:br>
              <a:rPr lang="en-AU" sz="1500" dirty="0">
                <a:solidFill>
                  <a:schemeClr val="tx1"/>
                </a:solidFill>
              </a:rPr>
            </a:br>
            <a:r>
              <a:rPr lang="en-AU" sz="1500" dirty="0">
                <a:solidFill>
                  <a:schemeClr val="tx1"/>
                </a:solidFill>
              </a:rPr>
              <a:t>Cannon to left of them, </a:t>
            </a:r>
            <a:br>
              <a:rPr lang="en-AU" sz="1500" dirty="0">
                <a:solidFill>
                  <a:schemeClr val="tx1"/>
                </a:solidFill>
              </a:rPr>
            </a:br>
            <a:r>
              <a:rPr lang="en-AU" sz="1500" dirty="0">
                <a:solidFill>
                  <a:schemeClr val="tx1"/>
                </a:solidFill>
              </a:rPr>
              <a:t>Cannon in front of them </a:t>
            </a:r>
            <a:br>
              <a:rPr lang="en-AU" sz="1500" dirty="0">
                <a:solidFill>
                  <a:schemeClr val="tx1"/>
                </a:solidFill>
              </a:rPr>
            </a:br>
            <a:r>
              <a:rPr lang="en-AU" sz="1500" dirty="0" err="1">
                <a:solidFill>
                  <a:schemeClr val="tx1"/>
                </a:solidFill>
              </a:rPr>
              <a:t>Volley'd</a:t>
            </a:r>
            <a:r>
              <a:rPr lang="en-AU" sz="1500" dirty="0">
                <a:solidFill>
                  <a:schemeClr val="tx1"/>
                </a:solidFill>
              </a:rPr>
              <a:t> and </a:t>
            </a:r>
            <a:r>
              <a:rPr lang="en-AU" sz="1500" dirty="0" err="1">
                <a:solidFill>
                  <a:schemeClr val="tx1"/>
                </a:solidFill>
              </a:rPr>
              <a:t>thunder'd</a:t>
            </a:r>
            <a:r>
              <a:rPr lang="en-AU" sz="1500" dirty="0">
                <a:solidFill>
                  <a:schemeClr val="tx1"/>
                </a:solidFill>
              </a:rPr>
              <a:t>; </a:t>
            </a:r>
            <a:br>
              <a:rPr lang="en-AU" sz="1500" dirty="0">
                <a:solidFill>
                  <a:schemeClr val="tx1"/>
                </a:solidFill>
              </a:rPr>
            </a:br>
            <a:r>
              <a:rPr lang="en-AU" sz="1500" dirty="0" err="1">
                <a:solidFill>
                  <a:schemeClr val="tx1"/>
                </a:solidFill>
              </a:rPr>
              <a:t>Storm'd</a:t>
            </a:r>
            <a:r>
              <a:rPr lang="en-AU" sz="1500" dirty="0">
                <a:solidFill>
                  <a:schemeClr val="tx1"/>
                </a:solidFill>
              </a:rPr>
              <a:t> at with shot and shell, </a:t>
            </a:r>
            <a:br>
              <a:rPr lang="en-AU" sz="1500" dirty="0">
                <a:solidFill>
                  <a:schemeClr val="tx1"/>
                </a:solidFill>
              </a:rPr>
            </a:br>
            <a:r>
              <a:rPr lang="en-AU" sz="1500" dirty="0">
                <a:solidFill>
                  <a:schemeClr val="tx1"/>
                </a:solidFill>
              </a:rPr>
              <a:t>Boldly they rode and well, </a:t>
            </a:r>
            <a:br>
              <a:rPr lang="en-AU" sz="1500" dirty="0">
                <a:solidFill>
                  <a:schemeClr val="tx1"/>
                </a:solidFill>
              </a:rPr>
            </a:br>
            <a:r>
              <a:rPr lang="en-AU" sz="1500" dirty="0">
                <a:solidFill>
                  <a:schemeClr val="tx1"/>
                </a:solidFill>
              </a:rPr>
              <a:t>Into the jaws of Death, </a:t>
            </a:r>
            <a:br>
              <a:rPr lang="en-AU" sz="1500" dirty="0">
                <a:solidFill>
                  <a:schemeClr val="tx1"/>
                </a:solidFill>
              </a:rPr>
            </a:br>
            <a:r>
              <a:rPr lang="en-AU" sz="1500" dirty="0">
                <a:solidFill>
                  <a:schemeClr val="tx1"/>
                </a:solidFill>
              </a:rPr>
              <a:t>Into the mouth of Hell </a:t>
            </a:r>
            <a:br>
              <a:rPr lang="en-AU" sz="1500" dirty="0">
                <a:solidFill>
                  <a:schemeClr val="tx1"/>
                </a:solidFill>
              </a:rPr>
            </a:br>
            <a:r>
              <a:rPr lang="en-AU" sz="1500" dirty="0">
                <a:solidFill>
                  <a:schemeClr val="tx1"/>
                </a:solidFill>
              </a:rPr>
              <a:t>Rode the six hundred. </a:t>
            </a:r>
          </a:p>
        </p:txBody>
      </p:sp>
      <p:sp>
        <p:nvSpPr>
          <p:cNvPr id="3" name="Content Placeholder 2"/>
          <p:cNvSpPr>
            <a:spLocks noGrp="1"/>
          </p:cNvSpPr>
          <p:nvPr>
            <p:ph idx="1"/>
          </p:nvPr>
        </p:nvSpPr>
        <p:spPr>
          <a:xfrm>
            <a:off x="5309938" y="144379"/>
            <a:ext cx="4445328" cy="6272463"/>
          </a:xfrm>
        </p:spPr>
        <p:txBody>
          <a:bodyPr>
            <a:normAutofit fontScale="85000" lnSpcReduction="20000"/>
          </a:bodyPr>
          <a:lstStyle/>
          <a:p>
            <a:r>
              <a:rPr lang="en-AU" dirty="0" err="1"/>
              <a:t>Flash'd</a:t>
            </a:r>
            <a:r>
              <a:rPr lang="en-AU" dirty="0"/>
              <a:t> all their sabres bare, </a:t>
            </a:r>
            <a:br>
              <a:rPr lang="en-AU" dirty="0"/>
            </a:br>
            <a:r>
              <a:rPr lang="en-AU" dirty="0" err="1"/>
              <a:t>Flash'd</a:t>
            </a:r>
            <a:r>
              <a:rPr lang="en-AU" dirty="0"/>
              <a:t> as they </a:t>
            </a:r>
            <a:r>
              <a:rPr lang="en-AU" dirty="0" err="1"/>
              <a:t>turn'd</a:t>
            </a:r>
            <a:r>
              <a:rPr lang="en-AU" dirty="0"/>
              <a:t> in air </a:t>
            </a:r>
            <a:br>
              <a:rPr lang="en-AU" dirty="0"/>
            </a:br>
            <a:r>
              <a:rPr lang="en-AU" dirty="0"/>
              <a:t>Sabring the gunners there, </a:t>
            </a:r>
            <a:br>
              <a:rPr lang="en-AU" dirty="0"/>
            </a:br>
            <a:r>
              <a:rPr lang="en-AU" dirty="0"/>
              <a:t>Charging an army, while </a:t>
            </a:r>
            <a:br>
              <a:rPr lang="en-AU" dirty="0"/>
            </a:br>
            <a:r>
              <a:rPr lang="en-AU" dirty="0"/>
              <a:t>All the world </a:t>
            </a:r>
            <a:r>
              <a:rPr lang="en-AU" dirty="0" err="1"/>
              <a:t>wonder'd</a:t>
            </a:r>
            <a:r>
              <a:rPr lang="en-AU" dirty="0"/>
              <a:t>: </a:t>
            </a:r>
            <a:br>
              <a:rPr lang="en-AU" dirty="0"/>
            </a:br>
            <a:r>
              <a:rPr lang="en-AU" dirty="0"/>
              <a:t>Plunged in the battery-smoke </a:t>
            </a:r>
            <a:br>
              <a:rPr lang="en-AU" dirty="0"/>
            </a:br>
            <a:r>
              <a:rPr lang="en-AU" dirty="0"/>
              <a:t>Right thro' the line they broke; </a:t>
            </a:r>
            <a:br>
              <a:rPr lang="en-AU" dirty="0"/>
            </a:br>
            <a:r>
              <a:rPr lang="en-AU" dirty="0"/>
              <a:t>Cossack and Russian </a:t>
            </a:r>
            <a:br>
              <a:rPr lang="en-AU" dirty="0"/>
            </a:br>
            <a:r>
              <a:rPr lang="en-AU" dirty="0" err="1"/>
              <a:t>Reel'd</a:t>
            </a:r>
            <a:r>
              <a:rPr lang="en-AU" dirty="0"/>
              <a:t> from the sabre-stroke </a:t>
            </a:r>
            <a:br>
              <a:rPr lang="en-AU" dirty="0"/>
            </a:br>
            <a:r>
              <a:rPr lang="en-AU" dirty="0" err="1"/>
              <a:t>Shatter'd</a:t>
            </a:r>
            <a:r>
              <a:rPr lang="en-AU" dirty="0"/>
              <a:t> and </a:t>
            </a:r>
            <a:r>
              <a:rPr lang="en-AU" dirty="0" err="1"/>
              <a:t>sunder'd</a:t>
            </a:r>
            <a:r>
              <a:rPr lang="en-AU" dirty="0"/>
              <a:t>. </a:t>
            </a:r>
            <a:br>
              <a:rPr lang="en-AU" dirty="0"/>
            </a:br>
            <a:r>
              <a:rPr lang="en-AU" dirty="0"/>
              <a:t>Then they rode back, but not </a:t>
            </a:r>
            <a:br>
              <a:rPr lang="en-AU" dirty="0"/>
            </a:br>
            <a:r>
              <a:rPr lang="en-AU" dirty="0" err="1"/>
              <a:t>Not</a:t>
            </a:r>
            <a:r>
              <a:rPr lang="en-AU" dirty="0"/>
              <a:t> the six hundred. </a:t>
            </a:r>
            <a:br>
              <a:rPr lang="en-AU" dirty="0"/>
            </a:br>
            <a:r>
              <a:rPr lang="en-AU" dirty="0"/>
              <a:t/>
            </a:r>
            <a:br>
              <a:rPr lang="en-AU" dirty="0"/>
            </a:br>
            <a:r>
              <a:rPr lang="en-AU" dirty="0"/>
              <a:t>Cannon to right of them, </a:t>
            </a:r>
            <a:br>
              <a:rPr lang="en-AU" dirty="0"/>
            </a:br>
            <a:r>
              <a:rPr lang="en-AU" dirty="0"/>
              <a:t>Cannon to left of them, </a:t>
            </a:r>
            <a:br>
              <a:rPr lang="en-AU" dirty="0"/>
            </a:br>
            <a:r>
              <a:rPr lang="en-AU" dirty="0"/>
              <a:t>Cannon behind them </a:t>
            </a:r>
            <a:br>
              <a:rPr lang="en-AU" dirty="0"/>
            </a:br>
            <a:r>
              <a:rPr lang="en-AU" dirty="0" err="1"/>
              <a:t>Volley'd</a:t>
            </a:r>
            <a:r>
              <a:rPr lang="en-AU" dirty="0"/>
              <a:t> and </a:t>
            </a:r>
            <a:r>
              <a:rPr lang="en-AU" dirty="0" err="1"/>
              <a:t>thunder'd</a:t>
            </a:r>
            <a:r>
              <a:rPr lang="en-AU" dirty="0"/>
              <a:t>; </a:t>
            </a:r>
            <a:br>
              <a:rPr lang="en-AU" dirty="0"/>
            </a:br>
            <a:r>
              <a:rPr lang="en-AU" dirty="0" err="1"/>
              <a:t>Storm'd</a:t>
            </a:r>
            <a:r>
              <a:rPr lang="en-AU" dirty="0"/>
              <a:t> at with shot and shell, </a:t>
            </a:r>
            <a:br>
              <a:rPr lang="en-AU" dirty="0"/>
            </a:br>
            <a:r>
              <a:rPr lang="en-AU" dirty="0"/>
              <a:t>While horse and hero fell, </a:t>
            </a:r>
            <a:br>
              <a:rPr lang="en-AU" dirty="0"/>
            </a:br>
            <a:r>
              <a:rPr lang="en-AU" dirty="0"/>
              <a:t>They that had fought so well </a:t>
            </a:r>
            <a:br>
              <a:rPr lang="en-AU" dirty="0"/>
            </a:br>
            <a:r>
              <a:rPr lang="en-AU" dirty="0"/>
              <a:t>Came thro' the jaws of Death, </a:t>
            </a:r>
            <a:br>
              <a:rPr lang="en-AU" dirty="0"/>
            </a:br>
            <a:r>
              <a:rPr lang="en-AU" dirty="0"/>
              <a:t>Back from the mouth of Hell, </a:t>
            </a:r>
            <a:br>
              <a:rPr lang="en-AU" dirty="0"/>
            </a:br>
            <a:r>
              <a:rPr lang="en-AU" dirty="0"/>
              <a:t>All that was left of them, </a:t>
            </a:r>
            <a:br>
              <a:rPr lang="en-AU" dirty="0"/>
            </a:br>
            <a:r>
              <a:rPr lang="en-AU" dirty="0"/>
              <a:t>Left of six hundred. </a:t>
            </a:r>
            <a:br>
              <a:rPr lang="en-AU" dirty="0"/>
            </a:br>
            <a:r>
              <a:rPr lang="en-AU" dirty="0"/>
              <a:t/>
            </a:r>
            <a:br>
              <a:rPr lang="en-AU" dirty="0"/>
            </a:br>
            <a:r>
              <a:rPr lang="en-AU" dirty="0"/>
              <a:t>When can their glory fade ? </a:t>
            </a:r>
            <a:br>
              <a:rPr lang="en-AU" dirty="0"/>
            </a:br>
            <a:r>
              <a:rPr lang="en-AU" dirty="0"/>
              <a:t>O the wild charge they made! </a:t>
            </a:r>
            <a:br>
              <a:rPr lang="en-AU" dirty="0"/>
            </a:br>
            <a:r>
              <a:rPr lang="en-AU" dirty="0"/>
              <a:t>All the world </a:t>
            </a:r>
            <a:r>
              <a:rPr lang="en-AU" dirty="0" err="1"/>
              <a:t>wonder'd</a:t>
            </a:r>
            <a:r>
              <a:rPr lang="en-AU" dirty="0"/>
              <a:t>. </a:t>
            </a:r>
            <a:br>
              <a:rPr lang="en-AU" dirty="0"/>
            </a:br>
            <a:r>
              <a:rPr lang="en-AU" dirty="0"/>
              <a:t>Honour the charge they made! </a:t>
            </a:r>
            <a:br>
              <a:rPr lang="en-AU" dirty="0"/>
            </a:br>
            <a:r>
              <a:rPr lang="en-AU" dirty="0"/>
              <a:t>Honour the Light Brigade, </a:t>
            </a:r>
            <a:br>
              <a:rPr lang="en-AU" dirty="0"/>
            </a:br>
            <a:r>
              <a:rPr lang="en-AU" dirty="0"/>
              <a:t>Noble six hundred! </a:t>
            </a:r>
          </a:p>
        </p:txBody>
      </p:sp>
    </p:spTree>
    <p:extLst>
      <p:ext uri="{BB962C8B-B14F-4D97-AF65-F5344CB8AC3E}">
        <p14:creationId xmlns:p14="http://schemas.microsoft.com/office/powerpoint/2010/main" val="1245116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Analysis questions</a:t>
            </a:r>
            <a:endParaRPr lang="en-AU" dirty="0"/>
          </a:p>
        </p:txBody>
      </p:sp>
      <p:sp>
        <p:nvSpPr>
          <p:cNvPr id="3" name="Content Placeholder 2"/>
          <p:cNvSpPr>
            <a:spLocks noGrp="1"/>
          </p:cNvSpPr>
          <p:nvPr>
            <p:ph idx="1"/>
          </p:nvPr>
        </p:nvSpPr>
        <p:spPr/>
        <p:txBody>
          <a:bodyPr>
            <a:normAutofit/>
          </a:bodyPr>
          <a:lstStyle/>
          <a:p>
            <a:r>
              <a:rPr lang="en-AU" sz="4000" dirty="0" smtClean="0"/>
              <a:t>Refer to questions in your booklet and answer them in your notebook.</a:t>
            </a:r>
            <a:endParaRPr lang="en-AU" sz="4000" dirty="0"/>
          </a:p>
        </p:txBody>
      </p:sp>
    </p:spTree>
    <p:extLst>
      <p:ext uri="{BB962C8B-B14F-4D97-AF65-F5344CB8AC3E}">
        <p14:creationId xmlns:p14="http://schemas.microsoft.com/office/powerpoint/2010/main" val="1767567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Analysis of Poetic techniques</a:t>
            </a:r>
            <a:endParaRPr lang="en-AU" dirty="0"/>
          </a:p>
        </p:txBody>
      </p:sp>
      <p:sp>
        <p:nvSpPr>
          <p:cNvPr id="3" name="Content Placeholder 2"/>
          <p:cNvSpPr>
            <a:spLocks noGrp="1"/>
          </p:cNvSpPr>
          <p:nvPr>
            <p:ph idx="1"/>
          </p:nvPr>
        </p:nvSpPr>
        <p:spPr/>
        <p:txBody>
          <a:bodyPr>
            <a:normAutofit/>
          </a:bodyPr>
          <a:lstStyle/>
          <a:p>
            <a:r>
              <a:rPr lang="en-AU" sz="3600" dirty="0" smtClean="0"/>
              <a:t>After this slide</a:t>
            </a:r>
            <a:endParaRPr lang="en-AU" sz="3600" dirty="0"/>
          </a:p>
        </p:txBody>
      </p:sp>
    </p:spTree>
    <p:extLst>
      <p:ext uri="{BB962C8B-B14F-4D97-AF65-F5344CB8AC3E}">
        <p14:creationId xmlns:p14="http://schemas.microsoft.com/office/powerpoint/2010/main" val="233396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Stanza 1</a:t>
            </a:r>
            <a:endParaRPr lang="en-AU" dirty="0"/>
          </a:p>
        </p:txBody>
      </p:sp>
      <p:sp>
        <p:nvSpPr>
          <p:cNvPr id="3" name="Content Placeholder 2"/>
          <p:cNvSpPr>
            <a:spLocks noGrp="1"/>
          </p:cNvSpPr>
          <p:nvPr>
            <p:ph idx="1"/>
          </p:nvPr>
        </p:nvSpPr>
        <p:spPr/>
        <p:txBody>
          <a:bodyPr>
            <a:normAutofit lnSpcReduction="10000"/>
          </a:bodyPr>
          <a:lstStyle/>
          <a:p>
            <a:r>
              <a:rPr lang="en-AU" sz="3200" dirty="0">
                <a:solidFill>
                  <a:schemeClr val="tx1"/>
                </a:solidFill>
              </a:rPr>
              <a:t>HALF a league, half a league, </a:t>
            </a:r>
            <a:br>
              <a:rPr lang="en-AU" sz="3200" dirty="0">
                <a:solidFill>
                  <a:schemeClr val="tx1"/>
                </a:solidFill>
              </a:rPr>
            </a:br>
            <a:r>
              <a:rPr lang="en-AU" sz="3200" dirty="0">
                <a:solidFill>
                  <a:schemeClr val="tx1"/>
                </a:solidFill>
              </a:rPr>
              <a:t>Half a league onward, </a:t>
            </a:r>
            <a:br>
              <a:rPr lang="en-AU" sz="3200" dirty="0">
                <a:solidFill>
                  <a:schemeClr val="tx1"/>
                </a:solidFill>
              </a:rPr>
            </a:br>
            <a:r>
              <a:rPr lang="en-AU" sz="3200" dirty="0">
                <a:solidFill>
                  <a:schemeClr val="tx1"/>
                </a:solidFill>
              </a:rPr>
              <a:t>All in the valley of Death </a:t>
            </a:r>
            <a:br>
              <a:rPr lang="en-AU" sz="3200" dirty="0">
                <a:solidFill>
                  <a:schemeClr val="tx1"/>
                </a:solidFill>
              </a:rPr>
            </a:br>
            <a:r>
              <a:rPr lang="en-AU" sz="3200" dirty="0">
                <a:solidFill>
                  <a:schemeClr val="tx1"/>
                </a:solidFill>
              </a:rPr>
              <a:t>Rode the six hundred. </a:t>
            </a:r>
            <a:br>
              <a:rPr lang="en-AU" sz="3200" dirty="0">
                <a:solidFill>
                  <a:schemeClr val="tx1"/>
                </a:solidFill>
              </a:rPr>
            </a:br>
            <a:r>
              <a:rPr lang="en-AU" sz="3200" dirty="0">
                <a:solidFill>
                  <a:schemeClr val="tx1"/>
                </a:solidFill>
              </a:rPr>
              <a:t>'Forward, the Light Brigade! </a:t>
            </a:r>
            <a:br>
              <a:rPr lang="en-AU" sz="3200" dirty="0">
                <a:solidFill>
                  <a:schemeClr val="tx1"/>
                </a:solidFill>
              </a:rPr>
            </a:br>
            <a:r>
              <a:rPr lang="en-AU" sz="3200" dirty="0">
                <a:solidFill>
                  <a:schemeClr val="tx1"/>
                </a:solidFill>
              </a:rPr>
              <a:t>Charge for the guns!' he said: </a:t>
            </a:r>
            <a:br>
              <a:rPr lang="en-AU" sz="3200" dirty="0">
                <a:solidFill>
                  <a:schemeClr val="tx1"/>
                </a:solidFill>
              </a:rPr>
            </a:br>
            <a:r>
              <a:rPr lang="en-AU" sz="3200" dirty="0">
                <a:solidFill>
                  <a:schemeClr val="tx1"/>
                </a:solidFill>
              </a:rPr>
              <a:t>Into the valley of Death </a:t>
            </a:r>
            <a:br>
              <a:rPr lang="en-AU" sz="3200" dirty="0">
                <a:solidFill>
                  <a:schemeClr val="tx1"/>
                </a:solidFill>
              </a:rPr>
            </a:br>
            <a:r>
              <a:rPr lang="en-AU" sz="3200" dirty="0">
                <a:solidFill>
                  <a:schemeClr val="tx1"/>
                </a:solidFill>
              </a:rPr>
              <a:t>Rode the six </a:t>
            </a:r>
            <a:r>
              <a:rPr lang="en-AU" sz="3200" dirty="0" smtClean="0">
                <a:solidFill>
                  <a:schemeClr val="tx1"/>
                </a:solidFill>
              </a:rPr>
              <a:t>hundred</a:t>
            </a:r>
          </a:p>
          <a:p>
            <a:endParaRPr lang="en-AU" dirty="0">
              <a:solidFill>
                <a:schemeClr val="tx1"/>
              </a:solidFill>
            </a:endParaRPr>
          </a:p>
          <a:p>
            <a:endParaRPr lang="en-AU" dirty="0"/>
          </a:p>
        </p:txBody>
      </p:sp>
    </p:spTree>
    <p:extLst>
      <p:ext uri="{BB962C8B-B14F-4D97-AF65-F5344CB8AC3E}">
        <p14:creationId xmlns:p14="http://schemas.microsoft.com/office/powerpoint/2010/main" val="1955380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Stanza 2</a:t>
            </a:r>
            <a:endParaRPr lang="en-AU" dirty="0"/>
          </a:p>
        </p:txBody>
      </p:sp>
      <p:sp>
        <p:nvSpPr>
          <p:cNvPr id="3" name="Content Placeholder 2"/>
          <p:cNvSpPr>
            <a:spLocks noGrp="1"/>
          </p:cNvSpPr>
          <p:nvPr>
            <p:ph idx="1"/>
          </p:nvPr>
        </p:nvSpPr>
        <p:spPr/>
        <p:txBody>
          <a:bodyPr>
            <a:normAutofit fontScale="85000" lnSpcReduction="20000"/>
          </a:bodyPr>
          <a:lstStyle/>
          <a:p>
            <a:r>
              <a:rPr lang="en-AU" sz="3600" dirty="0">
                <a:solidFill>
                  <a:schemeClr val="tx1"/>
                </a:solidFill>
              </a:rPr>
              <a:t>'Forward, the Light Brigade!' </a:t>
            </a:r>
            <a:br>
              <a:rPr lang="en-AU" sz="3600" dirty="0">
                <a:solidFill>
                  <a:schemeClr val="tx1"/>
                </a:solidFill>
              </a:rPr>
            </a:br>
            <a:r>
              <a:rPr lang="en-AU" sz="3600" dirty="0">
                <a:solidFill>
                  <a:schemeClr val="tx1"/>
                </a:solidFill>
              </a:rPr>
              <a:t>Was there a man </a:t>
            </a:r>
            <a:r>
              <a:rPr lang="en-AU" sz="3600" dirty="0" err="1">
                <a:solidFill>
                  <a:schemeClr val="tx1"/>
                </a:solidFill>
              </a:rPr>
              <a:t>dismay'd</a:t>
            </a:r>
            <a:r>
              <a:rPr lang="en-AU" sz="3600" dirty="0">
                <a:solidFill>
                  <a:schemeClr val="tx1"/>
                </a:solidFill>
              </a:rPr>
              <a:t> ? </a:t>
            </a:r>
            <a:br>
              <a:rPr lang="en-AU" sz="3600" dirty="0">
                <a:solidFill>
                  <a:schemeClr val="tx1"/>
                </a:solidFill>
              </a:rPr>
            </a:br>
            <a:r>
              <a:rPr lang="en-AU" sz="3600" dirty="0">
                <a:solidFill>
                  <a:schemeClr val="tx1"/>
                </a:solidFill>
              </a:rPr>
              <a:t>Not </a:t>
            </a:r>
            <a:r>
              <a:rPr lang="en-AU" sz="3600" dirty="0" err="1">
                <a:solidFill>
                  <a:schemeClr val="tx1"/>
                </a:solidFill>
              </a:rPr>
              <a:t>tho</a:t>
            </a:r>
            <a:r>
              <a:rPr lang="en-AU" sz="3600" dirty="0">
                <a:solidFill>
                  <a:schemeClr val="tx1"/>
                </a:solidFill>
              </a:rPr>
              <a:t>' the soldier knew </a:t>
            </a:r>
            <a:br>
              <a:rPr lang="en-AU" sz="3600" dirty="0">
                <a:solidFill>
                  <a:schemeClr val="tx1"/>
                </a:solidFill>
              </a:rPr>
            </a:br>
            <a:r>
              <a:rPr lang="en-AU" sz="3600" dirty="0">
                <a:solidFill>
                  <a:schemeClr val="tx1"/>
                </a:solidFill>
              </a:rPr>
              <a:t>Some one had </a:t>
            </a:r>
            <a:r>
              <a:rPr lang="en-AU" sz="3600" dirty="0" err="1">
                <a:solidFill>
                  <a:schemeClr val="tx1"/>
                </a:solidFill>
              </a:rPr>
              <a:t>blunder'd</a:t>
            </a:r>
            <a:r>
              <a:rPr lang="en-AU" sz="3600" dirty="0">
                <a:solidFill>
                  <a:schemeClr val="tx1"/>
                </a:solidFill>
              </a:rPr>
              <a:t>: </a:t>
            </a:r>
            <a:br>
              <a:rPr lang="en-AU" sz="3600" dirty="0">
                <a:solidFill>
                  <a:schemeClr val="tx1"/>
                </a:solidFill>
              </a:rPr>
            </a:br>
            <a:r>
              <a:rPr lang="en-AU" sz="3600" dirty="0" err="1">
                <a:solidFill>
                  <a:schemeClr val="tx1"/>
                </a:solidFill>
              </a:rPr>
              <a:t>Their's</a:t>
            </a:r>
            <a:r>
              <a:rPr lang="en-AU" sz="3600" dirty="0">
                <a:solidFill>
                  <a:schemeClr val="tx1"/>
                </a:solidFill>
              </a:rPr>
              <a:t> not to make reply, </a:t>
            </a:r>
            <a:br>
              <a:rPr lang="en-AU" sz="3600" dirty="0">
                <a:solidFill>
                  <a:schemeClr val="tx1"/>
                </a:solidFill>
              </a:rPr>
            </a:br>
            <a:r>
              <a:rPr lang="en-AU" sz="3600" dirty="0" err="1">
                <a:solidFill>
                  <a:schemeClr val="tx1"/>
                </a:solidFill>
              </a:rPr>
              <a:t>Their's</a:t>
            </a:r>
            <a:r>
              <a:rPr lang="en-AU" sz="3600" dirty="0">
                <a:solidFill>
                  <a:schemeClr val="tx1"/>
                </a:solidFill>
              </a:rPr>
              <a:t> not to reason why, </a:t>
            </a:r>
            <a:br>
              <a:rPr lang="en-AU" sz="3600" dirty="0">
                <a:solidFill>
                  <a:schemeClr val="tx1"/>
                </a:solidFill>
              </a:rPr>
            </a:br>
            <a:r>
              <a:rPr lang="en-AU" sz="3600" dirty="0" err="1">
                <a:solidFill>
                  <a:schemeClr val="tx1"/>
                </a:solidFill>
              </a:rPr>
              <a:t>Their's</a:t>
            </a:r>
            <a:r>
              <a:rPr lang="en-AU" sz="3600" dirty="0">
                <a:solidFill>
                  <a:schemeClr val="tx1"/>
                </a:solidFill>
              </a:rPr>
              <a:t> but to do and die: </a:t>
            </a:r>
            <a:br>
              <a:rPr lang="en-AU" sz="3600" dirty="0">
                <a:solidFill>
                  <a:schemeClr val="tx1"/>
                </a:solidFill>
              </a:rPr>
            </a:br>
            <a:r>
              <a:rPr lang="en-AU" sz="3600" dirty="0">
                <a:solidFill>
                  <a:schemeClr val="tx1"/>
                </a:solidFill>
              </a:rPr>
              <a:t>Into the valley of Death </a:t>
            </a:r>
            <a:br>
              <a:rPr lang="en-AU" sz="3600" dirty="0">
                <a:solidFill>
                  <a:schemeClr val="tx1"/>
                </a:solidFill>
              </a:rPr>
            </a:br>
            <a:r>
              <a:rPr lang="en-AU" sz="3600" dirty="0">
                <a:solidFill>
                  <a:schemeClr val="tx1"/>
                </a:solidFill>
              </a:rPr>
              <a:t>Rode the six hundred. </a:t>
            </a:r>
            <a:r>
              <a:rPr lang="en-AU" dirty="0">
                <a:solidFill>
                  <a:schemeClr val="tx1"/>
                </a:solidFill>
              </a:rPr>
              <a:t/>
            </a:r>
            <a:br>
              <a:rPr lang="en-AU" dirty="0">
                <a:solidFill>
                  <a:schemeClr val="tx1"/>
                </a:solidFill>
              </a:rPr>
            </a:br>
            <a:endParaRPr lang="en-AU" dirty="0"/>
          </a:p>
        </p:txBody>
      </p:sp>
    </p:spTree>
    <p:extLst>
      <p:ext uri="{BB962C8B-B14F-4D97-AF65-F5344CB8AC3E}">
        <p14:creationId xmlns:p14="http://schemas.microsoft.com/office/powerpoint/2010/main" val="2670548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Stanza 3</a:t>
            </a:r>
            <a:endParaRPr lang="en-AU" dirty="0"/>
          </a:p>
        </p:txBody>
      </p:sp>
      <p:sp>
        <p:nvSpPr>
          <p:cNvPr id="3" name="Content Placeholder 2"/>
          <p:cNvSpPr>
            <a:spLocks noGrp="1"/>
          </p:cNvSpPr>
          <p:nvPr>
            <p:ph idx="1"/>
          </p:nvPr>
        </p:nvSpPr>
        <p:spPr/>
        <p:txBody>
          <a:bodyPr>
            <a:noAutofit/>
          </a:bodyPr>
          <a:lstStyle/>
          <a:p>
            <a:r>
              <a:rPr lang="en-AU" sz="2800" dirty="0">
                <a:solidFill>
                  <a:schemeClr val="tx1"/>
                </a:solidFill>
              </a:rPr>
              <a:t>Cannon to right of them, </a:t>
            </a:r>
            <a:br>
              <a:rPr lang="en-AU" sz="2800" dirty="0">
                <a:solidFill>
                  <a:schemeClr val="tx1"/>
                </a:solidFill>
              </a:rPr>
            </a:br>
            <a:r>
              <a:rPr lang="en-AU" sz="2800" dirty="0">
                <a:solidFill>
                  <a:schemeClr val="tx1"/>
                </a:solidFill>
              </a:rPr>
              <a:t>Cannon to left of them, </a:t>
            </a:r>
            <a:br>
              <a:rPr lang="en-AU" sz="2800" dirty="0">
                <a:solidFill>
                  <a:schemeClr val="tx1"/>
                </a:solidFill>
              </a:rPr>
            </a:br>
            <a:r>
              <a:rPr lang="en-AU" sz="2800" dirty="0">
                <a:solidFill>
                  <a:schemeClr val="tx1"/>
                </a:solidFill>
              </a:rPr>
              <a:t>Cannon in front of them </a:t>
            </a:r>
            <a:br>
              <a:rPr lang="en-AU" sz="2800" dirty="0">
                <a:solidFill>
                  <a:schemeClr val="tx1"/>
                </a:solidFill>
              </a:rPr>
            </a:br>
            <a:r>
              <a:rPr lang="en-AU" sz="2800" dirty="0" err="1">
                <a:solidFill>
                  <a:schemeClr val="tx1"/>
                </a:solidFill>
              </a:rPr>
              <a:t>Volley'd</a:t>
            </a:r>
            <a:r>
              <a:rPr lang="en-AU" sz="2800" dirty="0">
                <a:solidFill>
                  <a:schemeClr val="tx1"/>
                </a:solidFill>
              </a:rPr>
              <a:t> and </a:t>
            </a:r>
            <a:r>
              <a:rPr lang="en-AU" sz="2800" dirty="0" err="1">
                <a:solidFill>
                  <a:schemeClr val="tx1"/>
                </a:solidFill>
              </a:rPr>
              <a:t>thunder'd</a:t>
            </a:r>
            <a:r>
              <a:rPr lang="en-AU" sz="2800" dirty="0">
                <a:solidFill>
                  <a:schemeClr val="tx1"/>
                </a:solidFill>
              </a:rPr>
              <a:t>; </a:t>
            </a:r>
            <a:br>
              <a:rPr lang="en-AU" sz="2800" dirty="0">
                <a:solidFill>
                  <a:schemeClr val="tx1"/>
                </a:solidFill>
              </a:rPr>
            </a:br>
            <a:r>
              <a:rPr lang="en-AU" sz="2800" dirty="0" err="1">
                <a:solidFill>
                  <a:schemeClr val="tx1"/>
                </a:solidFill>
              </a:rPr>
              <a:t>Storm'd</a:t>
            </a:r>
            <a:r>
              <a:rPr lang="en-AU" sz="2800" dirty="0">
                <a:solidFill>
                  <a:schemeClr val="tx1"/>
                </a:solidFill>
              </a:rPr>
              <a:t> at with shot and shell, </a:t>
            </a:r>
            <a:br>
              <a:rPr lang="en-AU" sz="2800" dirty="0">
                <a:solidFill>
                  <a:schemeClr val="tx1"/>
                </a:solidFill>
              </a:rPr>
            </a:br>
            <a:r>
              <a:rPr lang="en-AU" sz="2800" dirty="0">
                <a:solidFill>
                  <a:schemeClr val="tx1"/>
                </a:solidFill>
              </a:rPr>
              <a:t>Boldly they rode and well, </a:t>
            </a:r>
            <a:br>
              <a:rPr lang="en-AU" sz="2800" dirty="0">
                <a:solidFill>
                  <a:schemeClr val="tx1"/>
                </a:solidFill>
              </a:rPr>
            </a:br>
            <a:r>
              <a:rPr lang="en-AU" sz="2800" dirty="0">
                <a:solidFill>
                  <a:schemeClr val="tx1"/>
                </a:solidFill>
              </a:rPr>
              <a:t>Into the jaws of Death, </a:t>
            </a:r>
            <a:br>
              <a:rPr lang="en-AU" sz="2800" dirty="0">
                <a:solidFill>
                  <a:schemeClr val="tx1"/>
                </a:solidFill>
              </a:rPr>
            </a:br>
            <a:r>
              <a:rPr lang="en-AU" sz="2800" dirty="0">
                <a:solidFill>
                  <a:schemeClr val="tx1"/>
                </a:solidFill>
              </a:rPr>
              <a:t>Into the mouth of Hell </a:t>
            </a:r>
            <a:br>
              <a:rPr lang="en-AU" sz="2800" dirty="0">
                <a:solidFill>
                  <a:schemeClr val="tx1"/>
                </a:solidFill>
              </a:rPr>
            </a:br>
            <a:r>
              <a:rPr lang="en-AU" sz="2800" dirty="0">
                <a:solidFill>
                  <a:schemeClr val="tx1"/>
                </a:solidFill>
              </a:rPr>
              <a:t>Rode the six hundred. </a:t>
            </a:r>
            <a:endParaRPr lang="en-AU" sz="2800" dirty="0"/>
          </a:p>
        </p:txBody>
      </p:sp>
    </p:spTree>
    <p:extLst>
      <p:ext uri="{BB962C8B-B14F-4D97-AF65-F5344CB8AC3E}">
        <p14:creationId xmlns:p14="http://schemas.microsoft.com/office/powerpoint/2010/main" val="3463980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3979"/>
          </a:xfrm>
        </p:spPr>
        <p:txBody>
          <a:bodyPr/>
          <a:lstStyle/>
          <a:p>
            <a:r>
              <a:rPr lang="en-AU" dirty="0" smtClean="0"/>
              <a:t>Stanza 4</a:t>
            </a:r>
            <a:endParaRPr lang="en-AU" dirty="0"/>
          </a:p>
        </p:txBody>
      </p:sp>
      <p:sp>
        <p:nvSpPr>
          <p:cNvPr id="3" name="Content Placeholder 2"/>
          <p:cNvSpPr>
            <a:spLocks noGrp="1"/>
          </p:cNvSpPr>
          <p:nvPr>
            <p:ph idx="1"/>
          </p:nvPr>
        </p:nvSpPr>
        <p:spPr>
          <a:xfrm>
            <a:off x="677334" y="1572127"/>
            <a:ext cx="8596668" cy="5037220"/>
          </a:xfrm>
        </p:spPr>
        <p:txBody>
          <a:bodyPr>
            <a:normAutofit lnSpcReduction="10000"/>
          </a:bodyPr>
          <a:lstStyle/>
          <a:p>
            <a:pPr marL="0" indent="0">
              <a:buNone/>
            </a:pPr>
            <a:r>
              <a:rPr lang="en-AU" sz="2800" dirty="0" err="1"/>
              <a:t>Flash'd</a:t>
            </a:r>
            <a:r>
              <a:rPr lang="en-AU" sz="2800" dirty="0"/>
              <a:t> all their sabres bare, </a:t>
            </a:r>
            <a:br>
              <a:rPr lang="en-AU" sz="2800" dirty="0"/>
            </a:br>
            <a:r>
              <a:rPr lang="en-AU" sz="2800" dirty="0" err="1"/>
              <a:t>Flash'd</a:t>
            </a:r>
            <a:r>
              <a:rPr lang="en-AU" sz="2800" dirty="0"/>
              <a:t> as they </a:t>
            </a:r>
            <a:r>
              <a:rPr lang="en-AU" sz="2800" dirty="0" err="1"/>
              <a:t>turn'd</a:t>
            </a:r>
            <a:r>
              <a:rPr lang="en-AU" sz="2800" dirty="0"/>
              <a:t> in air </a:t>
            </a:r>
            <a:br>
              <a:rPr lang="en-AU" sz="2800" dirty="0"/>
            </a:br>
            <a:r>
              <a:rPr lang="en-AU" sz="2800" dirty="0"/>
              <a:t>Sabring the gunners there, </a:t>
            </a:r>
            <a:br>
              <a:rPr lang="en-AU" sz="2800" dirty="0"/>
            </a:br>
            <a:r>
              <a:rPr lang="en-AU" sz="2800" dirty="0"/>
              <a:t>Charging an army, while </a:t>
            </a:r>
            <a:br>
              <a:rPr lang="en-AU" sz="2800" dirty="0"/>
            </a:br>
            <a:r>
              <a:rPr lang="en-AU" sz="2800" dirty="0"/>
              <a:t>All the world </a:t>
            </a:r>
            <a:r>
              <a:rPr lang="en-AU" sz="2800" dirty="0" err="1"/>
              <a:t>wonder'd</a:t>
            </a:r>
            <a:r>
              <a:rPr lang="en-AU" sz="2800" dirty="0"/>
              <a:t>: </a:t>
            </a:r>
            <a:br>
              <a:rPr lang="en-AU" sz="2800" dirty="0"/>
            </a:br>
            <a:r>
              <a:rPr lang="en-AU" sz="2800" dirty="0"/>
              <a:t>Plunged in the battery-smoke </a:t>
            </a:r>
            <a:br>
              <a:rPr lang="en-AU" sz="2800" dirty="0"/>
            </a:br>
            <a:r>
              <a:rPr lang="en-AU" sz="2800" dirty="0"/>
              <a:t>Right thro' the line they broke; </a:t>
            </a:r>
            <a:br>
              <a:rPr lang="en-AU" sz="2800" dirty="0"/>
            </a:br>
            <a:r>
              <a:rPr lang="en-AU" sz="2800" dirty="0"/>
              <a:t>Cossack and Russian </a:t>
            </a:r>
            <a:br>
              <a:rPr lang="en-AU" sz="2800" dirty="0"/>
            </a:br>
            <a:r>
              <a:rPr lang="en-AU" sz="2800" dirty="0" err="1"/>
              <a:t>Reel'd</a:t>
            </a:r>
            <a:r>
              <a:rPr lang="en-AU" sz="2800" dirty="0"/>
              <a:t> from the sabre-stroke </a:t>
            </a:r>
            <a:br>
              <a:rPr lang="en-AU" sz="2800" dirty="0"/>
            </a:br>
            <a:r>
              <a:rPr lang="en-AU" sz="2800" dirty="0" err="1"/>
              <a:t>Shatter'd</a:t>
            </a:r>
            <a:r>
              <a:rPr lang="en-AU" sz="2800" dirty="0"/>
              <a:t> and </a:t>
            </a:r>
            <a:r>
              <a:rPr lang="en-AU" sz="2800" dirty="0" err="1"/>
              <a:t>sunder'd</a:t>
            </a:r>
            <a:r>
              <a:rPr lang="en-AU" sz="2800" dirty="0"/>
              <a:t>. </a:t>
            </a:r>
            <a:br>
              <a:rPr lang="en-AU" sz="2800" dirty="0"/>
            </a:br>
            <a:r>
              <a:rPr lang="en-AU" sz="2800" dirty="0"/>
              <a:t>Then they rode back, but not </a:t>
            </a:r>
            <a:br>
              <a:rPr lang="en-AU" sz="2800" dirty="0"/>
            </a:br>
            <a:r>
              <a:rPr lang="en-AU" sz="2800" dirty="0" err="1"/>
              <a:t>Not</a:t>
            </a:r>
            <a:r>
              <a:rPr lang="en-AU" sz="2800" dirty="0"/>
              <a:t> the six hundred</a:t>
            </a:r>
            <a:r>
              <a:rPr lang="en-AU" sz="2800" dirty="0" smtClean="0"/>
              <a:t>.</a:t>
            </a:r>
          </a:p>
          <a:p>
            <a:endParaRPr lang="en-AU" dirty="0"/>
          </a:p>
        </p:txBody>
      </p:sp>
    </p:spTree>
    <p:extLst>
      <p:ext uri="{BB962C8B-B14F-4D97-AF65-F5344CB8AC3E}">
        <p14:creationId xmlns:p14="http://schemas.microsoft.com/office/powerpoint/2010/main" val="1441735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Stanza 5</a:t>
            </a:r>
            <a:endParaRPr lang="en-AU" dirty="0"/>
          </a:p>
        </p:txBody>
      </p:sp>
      <p:sp>
        <p:nvSpPr>
          <p:cNvPr id="3" name="Content Placeholder 2"/>
          <p:cNvSpPr>
            <a:spLocks noGrp="1"/>
          </p:cNvSpPr>
          <p:nvPr>
            <p:ph idx="1"/>
          </p:nvPr>
        </p:nvSpPr>
        <p:spPr>
          <a:xfrm>
            <a:off x="677334" y="1604211"/>
            <a:ext cx="8596668" cy="5037221"/>
          </a:xfrm>
        </p:spPr>
        <p:txBody>
          <a:bodyPr>
            <a:noAutofit/>
          </a:bodyPr>
          <a:lstStyle/>
          <a:p>
            <a:pPr marL="0" indent="0">
              <a:buNone/>
            </a:pPr>
            <a:r>
              <a:rPr lang="en-AU" sz="2800" dirty="0"/>
              <a:t>Cannon to right of them, </a:t>
            </a:r>
            <a:br>
              <a:rPr lang="en-AU" sz="2800" dirty="0"/>
            </a:br>
            <a:r>
              <a:rPr lang="en-AU" sz="2800" dirty="0"/>
              <a:t>Cannon to left of them, </a:t>
            </a:r>
            <a:br>
              <a:rPr lang="en-AU" sz="2800" dirty="0"/>
            </a:br>
            <a:r>
              <a:rPr lang="en-AU" sz="2800" dirty="0"/>
              <a:t>Cannon behind them </a:t>
            </a:r>
            <a:br>
              <a:rPr lang="en-AU" sz="2800" dirty="0"/>
            </a:br>
            <a:r>
              <a:rPr lang="en-AU" sz="2800" dirty="0" err="1"/>
              <a:t>Volley'd</a:t>
            </a:r>
            <a:r>
              <a:rPr lang="en-AU" sz="2800" dirty="0"/>
              <a:t> and </a:t>
            </a:r>
            <a:r>
              <a:rPr lang="en-AU" sz="2800" dirty="0" err="1"/>
              <a:t>thunder'd</a:t>
            </a:r>
            <a:r>
              <a:rPr lang="en-AU" sz="2800" dirty="0"/>
              <a:t>; </a:t>
            </a:r>
            <a:br>
              <a:rPr lang="en-AU" sz="2800" dirty="0"/>
            </a:br>
            <a:r>
              <a:rPr lang="en-AU" sz="2800" dirty="0" err="1"/>
              <a:t>Storm'd</a:t>
            </a:r>
            <a:r>
              <a:rPr lang="en-AU" sz="2800" dirty="0"/>
              <a:t> at with shot and shell, </a:t>
            </a:r>
            <a:br>
              <a:rPr lang="en-AU" sz="2800" dirty="0"/>
            </a:br>
            <a:r>
              <a:rPr lang="en-AU" sz="2800" dirty="0"/>
              <a:t>While horse and hero fell, </a:t>
            </a:r>
            <a:br>
              <a:rPr lang="en-AU" sz="2800" dirty="0"/>
            </a:br>
            <a:r>
              <a:rPr lang="en-AU" sz="2800" dirty="0"/>
              <a:t>They that had fought so well </a:t>
            </a:r>
            <a:br>
              <a:rPr lang="en-AU" sz="2800" dirty="0"/>
            </a:br>
            <a:r>
              <a:rPr lang="en-AU" sz="2800" dirty="0"/>
              <a:t>Came thro' the jaws of Death, </a:t>
            </a:r>
            <a:br>
              <a:rPr lang="en-AU" sz="2800" dirty="0"/>
            </a:br>
            <a:r>
              <a:rPr lang="en-AU" sz="2800" dirty="0"/>
              <a:t>Back from the mouth of Hell, </a:t>
            </a:r>
            <a:br>
              <a:rPr lang="en-AU" sz="2800" dirty="0"/>
            </a:br>
            <a:r>
              <a:rPr lang="en-AU" sz="2800" dirty="0"/>
              <a:t>All that was left of them, </a:t>
            </a:r>
            <a:br>
              <a:rPr lang="en-AU" sz="2800" dirty="0"/>
            </a:br>
            <a:r>
              <a:rPr lang="en-AU" sz="2800" dirty="0"/>
              <a:t>Left of six hundred.</a:t>
            </a:r>
          </a:p>
        </p:txBody>
      </p:sp>
    </p:spTree>
    <p:extLst>
      <p:ext uri="{BB962C8B-B14F-4D97-AF65-F5344CB8AC3E}">
        <p14:creationId xmlns:p14="http://schemas.microsoft.com/office/powerpoint/2010/main" val="9604216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Stanza 6</a:t>
            </a:r>
            <a:endParaRPr lang="en-AU" dirty="0"/>
          </a:p>
        </p:txBody>
      </p:sp>
      <p:sp>
        <p:nvSpPr>
          <p:cNvPr id="3" name="Content Placeholder 2"/>
          <p:cNvSpPr>
            <a:spLocks noGrp="1"/>
          </p:cNvSpPr>
          <p:nvPr>
            <p:ph idx="1"/>
          </p:nvPr>
        </p:nvSpPr>
        <p:spPr/>
        <p:txBody>
          <a:bodyPr>
            <a:normAutofit lnSpcReduction="10000"/>
          </a:bodyPr>
          <a:lstStyle/>
          <a:p>
            <a:pPr marL="0" indent="0">
              <a:buNone/>
            </a:pPr>
            <a:r>
              <a:rPr lang="en-AU" sz="4400" dirty="0"/>
              <a:t>When can their glory fade ? </a:t>
            </a:r>
            <a:br>
              <a:rPr lang="en-AU" sz="4400" dirty="0"/>
            </a:br>
            <a:r>
              <a:rPr lang="en-AU" sz="4400" dirty="0"/>
              <a:t>O the wild charge they made! </a:t>
            </a:r>
            <a:br>
              <a:rPr lang="en-AU" sz="4400" dirty="0"/>
            </a:br>
            <a:r>
              <a:rPr lang="en-AU" sz="4400" dirty="0"/>
              <a:t>All the world </a:t>
            </a:r>
            <a:r>
              <a:rPr lang="en-AU" sz="4400" dirty="0" err="1"/>
              <a:t>wonder'd</a:t>
            </a:r>
            <a:r>
              <a:rPr lang="en-AU" sz="4400" dirty="0"/>
              <a:t>. </a:t>
            </a:r>
            <a:br>
              <a:rPr lang="en-AU" sz="4400" dirty="0"/>
            </a:br>
            <a:r>
              <a:rPr lang="en-AU" sz="4400" dirty="0"/>
              <a:t>Honour the charge they made! </a:t>
            </a:r>
            <a:br>
              <a:rPr lang="en-AU" sz="4400" dirty="0"/>
            </a:br>
            <a:r>
              <a:rPr lang="en-AU" sz="4400" dirty="0"/>
              <a:t>Honour the Light Brigade, </a:t>
            </a:r>
            <a:br>
              <a:rPr lang="en-AU" sz="4400" dirty="0"/>
            </a:br>
            <a:r>
              <a:rPr lang="en-AU" sz="4400" dirty="0"/>
              <a:t>Noble six hundred! </a:t>
            </a:r>
          </a:p>
          <a:p>
            <a:endParaRPr lang="en-AU" dirty="0"/>
          </a:p>
        </p:txBody>
      </p:sp>
    </p:spTree>
    <p:extLst>
      <p:ext uri="{BB962C8B-B14F-4D97-AF65-F5344CB8AC3E}">
        <p14:creationId xmlns:p14="http://schemas.microsoft.com/office/powerpoint/2010/main" val="3053137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800" dirty="0" smtClean="0"/>
              <a:t>TODAY WE ARE LEARNING TO</a:t>
            </a:r>
            <a:endParaRPr lang="en-AU" sz="4800" dirty="0"/>
          </a:p>
        </p:txBody>
      </p:sp>
      <p:sp>
        <p:nvSpPr>
          <p:cNvPr id="3" name="Content Placeholder 2"/>
          <p:cNvSpPr>
            <a:spLocks noGrp="1"/>
          </p:cNvSpPr>
          <p:nvPr>
            <p:ph idx="1"/>
          </p:nvPr>
        </p:nvSpPr>
        <p:spPr/>
        <p:txBody>
          <a:bodyPr/>
          <a:lstStyle/>
          <a:p>
            <a:r>
              <a:rPr lang="en-GB" sz="4400" dirty="0"/>
              <a:t>… analyse and interpret </a:t>
            </a:r>
            <a:r>
              <a:rPr lang="en-GB" sz="4400" dirty="0" smtClean="0"/>
              <a:t>ALFRED LORD TENNYSON’S poem ‘CHARGE OF THE LIGHT BRIGADE’</a:t>
            </a:r>
            <a:endParaRPr lang="en-GB" sz="4400" dirty="0"/>
          </a:p>
          <a:p>
            <a:endParaRPr lang="en-AU" dirty="0"/>
          </a:p>
        </p:txBody>
      </p:sp>
    </p:spTree>
    <p:extLst>
      <p:ext uri="{BB962C8B-B14F-4D97-AF65-F5344CB8AC3E}">
        <p14:creationId xmlns:p14="http://schemas.microsoft.com/office/powerpoint/2010/main" val="3452820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89929" y="544252"/>
            <a:ext cx="4029481" cy="5792379"/>
          </a:xfrm>
        </p:spPr>
      </p:pic>
      <p:sp>
        <p:nvSpPr>
          <p:cNvPr id="9" name="Text Placeholder 8"/>
          <p:cNvSpPr>
            <a:spLocks noGrp="1"/>
          </p:cNvSpPr>
          <p:nvPr>
            <p:ph type="body" sz="half" idx="2"/>
          </p:nvPr>
        </p:nvSpPr>
        <p:spPr>
          <a:xfrm>
            <a:off x="352926" y="786063"/>
            <a:ext cx="4178936" cy="5550568"/>
          </a:xfrm>
        </p:spPr>
        <p:txBody>
          <a:bodyPr>
            <a:normAutofit lnSpcReduction="10000"/>
          </a:bodyPr>
          <a:lstStyle/>
          <a:p>
            <a:r>
              <a:rPr lang="en-AU" dirty="0">
                <a:effectLst/>
              </a:rPr>
              <a:t>Born on August 6, 1809, in Somersby, Lincolnshire, England, Alfred Tennyson is one of the most well-loved Victorian poets. Tennyson, the fourth of twelve children, showed an early talent for writing. At the age of twelve he wrote a 6,000-line epic poem. </a:t>
            </a:r>
          </a:p>
          <a:p>
            <a:r>
              <a:rPr lang="en-AU" dirty="0">
                <a:effectLst/>
              </a:rPr>
              <a:t>In 1830, Tennyson published </a:t>
            </a:r>
            <a:r>
              <a:rPr lang="en-AU" i="1" dirty="0">
                <a:effectLst/>
              </a:rPr>
              <a:t>Poems, Chiefly Lyrical</a:t>
            </a:r>
            <a:r>
              <a:rPr lang="en-AU" dirty="0">
                <a:effectLst/>
              </a:rPr>
              <a:t> and in 1832 he published a second volume entitled simply </a:t>
            </a:r>
            <a:r>
              <a:rPr lang="en-AU" i="1" dirty="0">
                <a:effectLst/>
              </a:rPr>
              <a:t>Poems</a:t>
            </a:r>
            <a:r>
              <a:rPr lang="en-AU" dirty="0">
                <a:effectLst/>
              </a:rPr>
              <a:t>. Some reviewers condemned these books as “affected” and “obscure.” Tennyson, stung by the reviews, would not publish another book for nine years. In 1842, however, Tennyson’s </a:t>
            </a:r>
            <a:r>
              <a:rPr lang="en-AU" i="1" dirty="0">
                <a:effectLst/>
              </a:rPr>
              <a:t>Poems</a:t>
            </a:r>
            <a:r>
              <a:rPr lang="en-AU" dirty="0">
                <a:effectLst/>
              </a:rPr>
              <a:t> in two volumes was a tremendous critical and popular success. In 1850, with the publication of </a:t>
            </a:r>
            <a:r>
              <a:rPr lang="en-AU" i="1" dirty="0">
                <a:effectLst/>
              </a:rPr>
              <a:t>In Memoriam</a:t>
            </a:r>
            <a:r>
              <a:rPr lang="en-AU" dirty="0">
                <a:effectLst/>
              </a:rPr>
              <a:t>, Tennyson became one of Britain’s most popular poets. He was selected Poet Laureate in succession to </a:t>
            </a:r>
            <a:r>
              <a:rPr lang="en-AU" u="sng" dirty="0">
                <a:effectLst/>
                <a:hlinkClick r:id="rId3"/>
              </a:rPr>
              <a:t>Wordsworth</a:t>
            </a:r>
            <a:r>
              <a:rPr lang="en-AU" dirty="0">
                <a:effectLst/>
              </a:rPr>
              <a:t>. </a:t>
            </a:r>
          </a:p>
          <a:p>
            <a:r>
              <a:rPr lang="en-AU" dirty="0">
                <a:effectLst/>
              </a:rPr>
              <a:t>At the age of 41, Tennyson had established himself as the most popular poet of the Victorian era. The money from his poetry (at times exceeding 10,000 pounds per year) allowed him to purchase a house in the country and to write in relative seclusion. In 1884, he accepted a peerage, becoming Alfred Lord Tennyson. Tennyson died on October 6, 1892, and was buried in Westminster Abbey</a:t>
            </a:r>
            <a:r>
              <a:rPr lang="en-AU" dirty="0" smtClean="0">
                <a:effectLst/>
              </a:rPr>
              <a:t>.</a:t>
            </a:r>
            <a:endParaRPr lang="en-AU" dirty="0">
              <a:effectLst/>
            </a:endParaRPr>
          </a:p>
        </p:txBody>
      </p:sp>
    </p:spTree>
    <p:extLst>
      <p:ext uri="{BB962C8B-B14F-4D97-AF65-F5344CB8AC3E}">
        <p14:creationId xmlns:p14="http://schemas.microsoft.com/office/powerpoint/2010/main" val="985908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53" y="609600"/>
            <a:ext cx="2727788" cy="768439"/>
          </a:xfrm>
        </p:spPr>
        <p:txBody>
          <a:bodyPr>
            <a:normAutofit/>
          </a:bodyPr>
          <a:lstStyle/>
          <a:p>
            <a:r>
              <a:rPr lang="en-AU" sz="2800" dirty="0">
                <a:effectLst/>
              </a:rPr>
              <a:t> </a:t>
            </a:r>
            <a:endParaRPr lang="en-AU"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17940" y="146881"/>
            <a:ext cx="8811683" cy="6498617"/>
          </a:xfrm>
        </p:spPr>
      </p:pic>
      <p:sp>
        <p:nvSpPr>
          <p:cNvPr id="5" name="Rectangle 4"/>
          <p:cNvSpPr/>
          <p:nvPr/>
        </p:nvSpPr>
        <p:spPr>
          <a:xfrm>
            <a:off x="90153" y="509263"/>
            <a:ext cx="2727786" cy="1754326"/>
          </a:xfrm>
          <a:prstGeom prst="rect">
            <a:avLst/>
          </a:prstGeom>
        </p:spPr>
        <p:txBody>
          <a:bodyPr wrap="square">
            <a:spAutoFit/>
          </a:bodyPr>
          <a:lstStyle/>
          <a:p>
            <a:r>
              <a:rPr lang="en-AU" dirty="0"/>
              <a:t>W</a:t>
            </a:r>
            <a:r>
              <a:rPr lang="en-AU" dirty="0" smtClean="0"/>
              <a:t>hat </a:t>
            </a:r>
            <a:r>
              <a:rPr lang="en-AU" dirty="0"/>
              <a:t>do you think is happening here? Who is involved? When and where do you think this event took place? Why?</a:t>
            </a:r>
          </a:p>
        </p:txBody>
      </p:sp>
    </p:spTree>
    <p:extLst>
      <p:ext uri="{BB962C8B-B14F-4D97-AF65-F5344CB8AC3E}">
        <p14:creationId xmlns:p14="http://schemas.microsoft.com/office/powerpoint/2010/main" val="2447919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fall of </a:t>
            </a:r>
            <a:r>
              <a:rPr lang="en-AU" dirty="0"/>
              <a:t>S</a:t>
            </a:r>
            <a:r>
              <a:rPr lang="en-AU" dirty="0" smtClean="0"/>
              <a:t>ebastopol</a:t>
            </a:r>
            <a:endParaRPr lang="en-AU" dirty="0"/>
          </a:p>
        </p:txBody>
      </p:sp>
      <p:sp>
        <p:nvSpPr>
          <p:cNvPr id="3" name="Content Placeholder 2"/>
          <p:cNvSpPr>
            <a:spLocks noGrp="1"/>
          </p:cNvSpPr>
          <p:nvPr>
            <p:ph idx="1"/>
          </p:nvPr>
        </p:nvSpPr>
        <p:spPr/>
        <p:txBody>
          <a:bodyPr/>
          <a:lstStyle/>
          <a:p>
            <a:r>
              <a:rPr lang="en-AU" sz="2800" dirty="0">
                <a:effectLst/>
              </a:rPr>
              <a:t>Relevant contextual details: the Crimean War 1853-1856. This image shows French and Russian soldiers engaged in hand-to-hand combat at the Malakoff tower. In the Victorian era in which this war took place, it was commonly held that it is sweet and fitting to die for your country. What attitude to this idea does this picture suggest? How is this attitude suggested? </a:t>
            </a:r>
          </a:p>
          <a:p>
            <a:endParaRPr lang="en-AU" dirty="0"/>
          </a:p>
        </p:txBody>
      </p:sp>
    </p:spTree>
    <p:extLst>
      <p:ext uri="{BB962C8B-B14F-4D97-AF65-F5344CB8AC3E}">
        <p14:creationId xmlns:p14="http://schemas.microsoft.com/office/powerpoint/2010/main" val="4189121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1117"/>
            <a:ext cx="8596668" cy="1320800"/>
          </a:xfrm>
        </p:spPr>
        <p:txBody>
          <a:bodyPr/>
          <a:lstStyle/>
          <a:p>
            <a:r>
              <a:rPr lang="en-AU" dirty="0"/>
              <a:t>Background </a:t>
            </a:r>
            <a:r>
              <a:rPr lang="en-AU" dirty="0" smtClean="0"/>
              <a:t>to the poem</a:t>
            </a:r>
            <a:endParaRPr lang="en-AU" dirty="0"/>
          </a:p>
        </p:txBody>
      </p:sp>
      <p:sp>
        <p:nvSpPr>
          <p:cNvPr id="3" name="Content Placeholder 2"/>
          <p:cNvSpPr>
            <a:spLocks noGrp="1"/>
          </p:cNvSpPr>
          <p:nvPr>
            <p:ph idx="1"/>
          </p:nvPr>
        </p:nvSpPr>
        <p:spPr>
          <a:xfrm>
            <a:off x="677334" y="1491917"/>
            <a:ext cx="8596668" cy="5037220"/>
          </a:xfrm>
        </p:spPr>
        <p:txBody>
          <a:bodyPr>
            <a:normAutofit/>
          </a:bodyPr>
          <a:lstStyle/>
          <a:p>
            <a:r>
              <a:rPr lang="en-AU" dirty="0">
                <a:effectLst/>
              </a:rPr>
              <a:t>The doomed Charge of the Light Brigade took place on 25</a:t>
            </a:r>
            <a:r>
              <a:rPr lang="en-AU" baseline="30000" dirty="0">
                <a:effectLst/>
              </a:rPr>
              <a:t>th</a:t>
            </a:r>
            <a:r>
              <a:rPr lang="en-AU" dirty="0">
                <a:effectLst/>
              </a:rPr>
              <a:t> October 1854 during the Battle of Balaclava in the Crimean War.  About 600 lightly armed cavalry troops charged bravely to their death against 25,000 Russians because of a mistake of their commanders. Only 195 came back.</a:t>
            </a:r>
          </a:p>
          <a:p>
            <a:r>
              <a:rPr lang="en-AU" dirty="0">
                <a:effectLst/>
              </a:rPr>
              <a:t>William Howard Russell was a journalist on The Times and one the earliest examples of an ‘embedded’ reporter.  He despatched an article published in the second edition of The Times on 13</a:t>
            </a:r>
            <a:r>
              <a:rPr lang="en-AU" baseline="30000" dirty="0">
                <a:effectLst/>
              </a:rPr>
              <a:t>th</a:t>
            </a:r>
            <a:r>
              <a:rPr lang="en-AU" dirty="0">
                <a:effectLst/>
              </a:rPr>
              <a:t> November, 1854 and then again the following day.  </a:t>
            </a:r>
          </a:p>
          <a:p>
            <a:r>
              <a:rPr lang="en-AU" u="sng" dirty="0">
                <a:effectLst/>
                <a:hlinkClick r:id="rId2" tooltip="Alfred Tennyson"/>
              </a:rPr>
              <a:t>Alfred Tennyson</a:t>
            </a:r>
            <a:r>
              <a:rPr lang="en-AU" dirty="0">
                <a:effectLst/>
              </a:rPr>
              <a:t> read the report, saw the line ‘Someone had blundered,’ and was inspired to write the poem straight away. It was changed about twenty times and published in </a:t>
            </a:r>
            <a:r>
              <a:rPr lang="en-AU" i="1" dirty="0">
                <a:effectLst/>
              </a:rPr>
              <a:t>The Examiner</a:t>
            </a:r>
            <a:r>
              <a:rPr lang="en-AU" dirty="0">
                <a:effectLst/>
              </a:rPr>
              <a:t> on Saturday 9</a:t>
            </a:r>
            <a:r>
              <a:rPr lang="en-AU" baseline="30000" dirty="0">
                <a:effectLst/>
              </a:rPr>
              <a:t>th</a:t>
            </a:r>
            <a:r>
              <a:rPr lang="en-AU" dirty="0">
                <a:effectLst/>
              </a:rPr>
              <a:t> December, 1854.   </a:t>
            </a:r>
          </a:p>
          <a:p>
            <a:r>
              <a:rPr lang="en-AU" dirty="0">
                <a:effectLst/>
              </a:rPr>
              <a:t>Alfred Tennyson was the Poet Laureate and so was meant to write about nationally significant events.  It is interesting that he wrote a poem suggesting criticism of military leadership.  The poem was published first in a national periodical, </a:t>
            </a:r>
            <a:r>
              <a:rPr lang="en-AU" i="1" dirty="0">
                <a:effectLst/>
              </a:rPr>
              <a:t>The Examiner</a:t>
            </a:r>
            <a:r>
              <a:rPr lang="en-AU" dirty="0">
                <a:effectLst/>
              </a:rPr>
              <a:t>, then in a book and then in single sheets. Many variants are held in the </a:t>
            </a:r>
            <a:r>
              <a:rPr lang="en-AU" u="sng" dirty="0">
                <a:effectLst/>
                <a:hlinkClick r:id="rId3" tooltip="Tennyson Resouce Centre"/>
              </a:rPr>
              <a:t>Tennyson Research Centre</a:t>
            </a:r>
            <a:r>
              <a:rPr lang="en-AU" dirty="0">
                <a:effectLst/>
              </a:rPr>
              <a:t>.</a:t>
            </a:r>
          </a:p>
          <a:p>
            <a:endParaRPr lang="en-AU" dirty="0"/>
          </a:p>
        </p:txBody>
      </p:sp>
    </p:spTree>
    <p:extLst>
      <p:ext uri="{BB962C8B-B14F-4D97-AF65-F5344CB8AC3E}">
        <p14:creationId xmlns:p14="http://schemas.microsoft.com/office/powerpoint/2010/main" val="365158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Crimean war</a:t>
            </a:r>
            <a:endParaRPr lang="en-AU" dirty="0"/>
          </a:p>
        </p:txBody>
      </p:sp>
      <p:sp>
        <p:nvSpPr>
          <p:cNvPr id="3" name="Content Placeholder 2"/>
          <p:cNvSpPr>
            <a:spLocks noGrp="1"/>
          </p:cNvSpPr>
          <p:nvPr>
            <p:ph idx="1"/>
          </p:nvPr>
        </p:nvSpPr>
        <p:spPr/>
        <p:txBody>
          <a:bodyPr/>
          <a:lstStyle/>
          <a:p>
            <a:r>
              <a:rPr lang="en-AU" dirty="0" smtClean="0"/>
              <a:t>Watch documentary about </a:t>
            </a:r>
            <a:r>
              <a:rPr lang="en-AU" dirty="0"/>
              <a:t>Crimean war https://www.youtube.com/watch?v=oQIr39lN7iU</a:t>
            </a:r>
            <a:endParaRPr lang="en-AU" dirty="0" smtClean="0"/>
          </a:p>
          <a:p>
            <a:r>
              <a:rPr lang="en-AU" dirty="0" smtClean="0"/>
              <a:t>Battle of alma from movie</a:t>
            </a:r>
          </a:p>
          <a:p>
            <a:r>
              <a:rPr lang="en-AU" dirty="0" smtClean="0"/>
              <a:t>https</a:t>
            </a:r>
            <a:r>
              <a:rPr lang="en-AU" dirty="0"/>
              <a:t>://www.youtube.com/watch?v=ipdjwuSQcfE</a:t>
            </a:r>
          </a:p>
        </p:txBody>
      </p:sp>
    </p:spTree>
    <p:extLst>
      <p:ext uri="{BB962C8B-B14F-4D97-AF65-F5344CB8AC3E}">
        <p14:creationId xmlns:p14="http://schemas.microsoft.com/office/powerpoint/2010/main" val="1100876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The Times/1854/News/The Charge of the Light </a:t>
            </a:r>
            <a:r>
              <a:rPr lang="en-AU" b="1" dirty="0" smtClean="0"/>
              <a:t>Brigade 1/3</a:t>
            </a:r>
            <a:endParaRPr lang="en-AU" dirty="0"/>
          </a:p>
        </p:txBody>
      </p:sp>
      <p:sp>
        <p:nvSpPr>
          <p:cNvPr id="3" name="Content Placeholder 2"/>
          <p:cNvSpPr>
            <a:spLocks noGrp="1"/>
          </p:cNvSpPr>
          <p:nvPr>
            <p:ph idx="1"/>
          </p:nvPr>
        </p:nvSpPr>
        <p:spPr>
          <a:xfrm>
            <a:off x="677334" y="2160589"/>
            <a:ext cx="9701908" cy="4160000"/>
          </a:xfrm>
        </p:spPr>
        <p:txBody>
          <a:bodyPr>
            <a:normAutofit fontScale="92500" lnSpcReduction="10000"/>
          </a:bodyPr>
          <a:lstStyle/>
          <a:p>
            <a:pPr marL="0" indent="0">
              <a:buNone/>
            </a:pPr>
            <a:r>
              <a:rPr lang="en-AU" dirty="0"/>
              <a:t>This November 14, 1854 dispatch in the London Times, written by William Howard Russell from the front of the Crimean War, later led Alfred Tennyson to compose the famous poem of the same name, The Charge of the Light Brigade.</a:t>
            </a:r>
          </a:p>
          <a:p>
            <a:pPr marL="0" indent="0">
              <a:buNone/>
            </a:pPr>
            <a:r>
              <a:rPr lang="en-AU" dirty="0"/>
              <a:t>HEIGHTS BEFORE SEBASTOPOL, OCTOBER 25 -- If the exhibition of the most brilliant valour, of the excess of courage, and of a daring which would have reflected </a:t>
            </a:r>
            <a:r>
              <a:rPr lang="en-AU" dirty="0" err="1"/>
              <a:t>luster</a:t>
            </a:r>
            <a:r>
              <a:rPr lang="en-AU" dirty="0"/>
              <a:t> on the best days of chivalry can afford full consolation for the disaster of today, we can have no reason to regret the melancholy loss which we sustained in a contest with a savage and barbarian enemy.</a:t>
            </a:r>
          </a:p>
          <a:p>
            <a:pPr marL="0" indent="0">
              <a:buNone/>
            </a:pPr>
            <a:r>
              <a:rPr lang="en-AU" dirty="0"/>
              <a:t>I shall proceed to describe, to the best of my power, what occurred under my own eyes, and to state the facts which I have heard from men whose veracity is </a:t>
            </a:r>
            <a:r>
              <a:rPr lang="en-AU" dirty="0" err="1"/>
              <a:t>unimpeachible</a:t>
            </a:r>
            <a:r>
              <a:rPr lang="en-AU" dirty="0"/>
              <a:t>, reserving to myself the right of private judgement in making public and in </a:t>
            </a:r>
            <a:r>
              <a:rPr lang="en-AU" dirty="0" err="1"/>
              <a:t>surpressing</a:t>
            </a:r>
            <a:r>
              <a:rPr lang="en-AU" dirty="0"/>
              <a:t> the details of what occurred on this memorable day...</a:t>
            </a:r>
          </a:p>
          <a:p>
            <a:pPr marL="0" indent="0">
              <a:buNone/>
            </a:pPr>
            <a:r>
              <a:rPr lang="en-AU" dirty="0"/>
              <a:t>[After losing ground to a British force half its size, the Russians retreated to the heights above Sebastopol, a port town on the Black sea] .</a:t>
            </a:r>
          </a:p>
          <a:p>
            <a:pPr marL="0" indent="0">
              <a:buNone/>
            </a:pPr>
            <a:r>
              <a:rPr lang="en-AU" dirty="0"/>
              <a:t>At 11:00 our Light Cavalry Brigade rushed to the front... The Russians opened on them with guns from the redoubts on the right, with volleys of musketry and rifles.</a:t>
            </a:r>
          </a:p>
          <a:p>
            <a:endParaRPr lang="en-AU" dirty="0"/>
          </a:p>
        </p:txBody>
      </p:sp>
    </p:spTree>
    <p:extLst>
      <p:ext uri="{BB962C8B-B14F-4D97-AF65-F5344CB8AC3E}">
        <p14:creationId xmlns:p14="http://schemas.microsoft.com/office/powerpoint/2010/main" val="3274089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The Times/1854/News/The Charge of the Light </a:t>
            </a:r>
            <a:r>
              <a:rPr lang="en-AU" b="1" dirty="0" smtClean="0"/>
              <a:t>Brigade</a:t>
            </a:r>
            <a:r>
              <a:rPr lang="en-AU" dirty="0"/>
              <a:t> </a:t>
            </a:r>
            <a:r>
              <a:rPr lang="en-AU" dirty="0" smtClean="0"/>
              <a:t>2/3</a:t>
            </a:r>
            <a:endParaRPr lang="en-AU" dirty="0"/>
          </a:p>
        </p:txBody>
      </p:sp>
      <p:sp>
        <p:nvSpPr>
          <p:cNvPr id="3" name="Content Placeholder 2"/>
          <p:cNvSpPr>
            <a:spLocks noGrp="1"/>
          </p:cNvSpPr>
          <p:nvPr>
            <p:ph idx="1"/>
          </p:nvPr>
        </p:nvSpPr>
        <p:spPr>
          <a:xfrm>
            <a:off x="677333" y="2160589"/>
            <a:ext cx="10439845" cy="4304379"/>
          </a:xfrm>
        </p:spPr>
        <p:txBody>
          <a:bodyPr>
            <a:normAutofit lnSpcReduction="10000"/>
          </a:bodyPr>
          <a:lstStyle/>
          <a:p>
            <a:pPr marL="0" indent="0">
              <a:buNone/>
            </a:pPr>
            <a:r>
              <a:rPr lang="en-AU" dirty="0"/>
              <a:t>They swept proudly past, glittering in the morning sun in all the pride and </a:t>
            </a:r>
            <a:r>
              <a:rPr lang="en-AU" dirty="0" err="1"/>
              <a:t>splendor</a:t>
            </a:r>
            <a:r>
              <a:rPr lang="en-AU" dirty="0"/>
              <a:t> of war. We could hardly believe the evidence of our senses. Surely that handful of men were not going to charge an army in position? Alas! It was but too true -- their desperate valour knew no bounds, and far indeed was it removed from its so-called better part -- discretion. They advanced in two lines, quickening the pace as they closed towards the enemy. A more fearful spectacle was never witnessed than by those who, without the power to aid, beheld their heroic countrymen rushing to the arms of sudden death. At the distance of 1200 yards the whole line of the enemy belched forth, from thirty iron mouths, a flood of smoke and flame through which hissed the deadly balls. Their flight was marked by instant gaps in our ranks, the dead men and horses, by steeds flying wounded or riderless across the plain. The first line was broken -- it was joined by the second, they never halted or checked their speed an instant. With diminished ranks, thinned by those thirty guns, which the Russians had laid with the most deadly accuracy, with a halo of flashing steel above their heads, and with a cheer which was many a noble fellow's death cry, they flew into the smoke of the batteries; but ere they were lost from view, the plain was strewed with their bodies and with the carcasses of horses. They were exposed to an oblique fire from the batteries on the hills on both sides, as well as to a direct fire of musketry.</a:t>
            </a:r>
          </a:p>
          <a:p>
            <a:endParaRPr lang="en-AU" dirty="0"/>
          </a:p>
        </p:txBody>
      </p:sp>
    </p:spTree>
    <p:extLst>
      <p:ext uri="{BB962C8B-B14F-4D97-AF65-F5344CB8AC3E}">
        <p14:creationId xmlns:p14="http://schemas.microsoft.com/office/powerpoint/2010/main" val="170666567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679</TotalTime>
  <Words>1352</Words>
  <Application>Microsoft Office PowerPoint</Application>
  <PresentationFormat>Widescreen</PresentationFormat>
  <Paragraphs>49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Trebuchet MS</vt:lpstr>
      <vt:lpstr>Wingdings 3</vt:lpstr>
      <vt:lpstr>Facet</vt:lpstr>
      <vt:lpstr>CHARGE OF THE LIGHT BRIGADE</vt:lpstr>
      <vt:lpstr>TODAY WE ARE LEARNING TO</vt:lpstr>
      <vt:lpstr>PowerPoint Presentation</vt:lpstr>
      <vt:lpstr> </vt:lpstr>
      <vt:lpstr>The fall of Sebastopol</vt:lpstr>
      <vt:lpstr>Background to the poem</vt:lpstr>
      <vt:lpstr>Crimean war</vt:lpstr>
      <vt:lpstr>The Times/1854/News/The Charge of the Light Brigade 1/3</vt:lpstr>
      <vt:lpstr>The Times/1854/News/The Charge of the Light Brigade 2/3</vt:lpstr>
      <vt:lpstr>The Times/1854/News/The Charge of the Light Brigade 3/3</vt:lpstr>
      <vt:lpstr>HALF a league, half a league,  Half a league onward,  All in the valley of Death  Rode the six hundred.  'Forward, the Light Brigade!  Charge for the guns!' he said:  Into the valley of Death  Rode the six hundred.   'Forward, the Light Brigade!'  Was there a man dismay'd ?  Not tho' the soldier knew  Some one had blunder'd:  Their's not to make reply,  Their's not to reason why,  Their's but to do and die:  Into the valley of Death  Rode the six hundred.   Cannon to right of them,  Cannon to left of them,  Cannon in front of them  Volley'd and thunder'd;  Storm'd at with shot and shell,  Boldly they rode and well,  Into the jaws of Death,  Into the mouth of Hell  Rode the six hundred. </vt:lpstr>
      <vt:lpstr>Analysis questions</vt:lpstr>
      <vt:lpstr>Analysis of Poetic techniques</vt:lpstr>
      <vt:lpstr>Stanza 1</vt:lpstr>
      <vt:lpstr>Stanza 2</vt:lpstr>
      <vt:lpstr>Stanza 3</vt:lpstr>
      <vt:lpstr>Stanza 4</vt:lpstr>
      <vt:lpstr>Stanza 5</vt:lpstr>
      <vt:lpstr>Stanza 6</vt:lpstr>
    </vt:vector>
  </TitlesOfParts>
  <Company>DEECD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CHARGE OF THE LIGHT BRIGADE</dc:title>
  <dc:creator>Amra Pajalic</dc:creator>
  <cp:lastModifiedBy>Amra Pajalic</cp:lastModifiedBy>
  <cp:revision>23</cp:revision>
  <dcterms:created xsi:type="dcterms:W3CDTF">2016-10-05T00:44:41Z</dcterms:created>
  <dcterms:modified xsi:type="dcterms:W3CDTF">2016-10-07T05:22:56Z</dcterms:modified>
</cp:coreProperties>
</file>