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5" r:id="rId1"/>
  </p:sldMasterIdLst>
  <p:notesMasterIdLst>
    <p:notesMasterId r:id="rId40"/>
  </p:notesMasterIdLst>
  <p:sldIdLst>
    <p:sldId id="281" r:id="rId2"/>
    <p:sldId id="282" r:id="rId3"/>
    <p:sldId id="283" r:id="rId4"/>
    <p:sldId id="284"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85" r:id="rId19"/>
    <p:sldId id="287" r:id="rId20"/>
    <p:sldId id="288" r:id="rId21"/>
    <p:sldId id="289" r:id="rId22"/>
    <p:sldId id="291" r:id="rId23"/>
    <p:sldId id="290" r:id="rId24"/>
    <p:sldId id="286" r:id="rId25"/>
    <p:sldId id="292" r:id="rId26"/>
    <p:sldId id="293" r:id="rId27"/>
    <p:sldId id="294" r:id="rId28"/>
    <p:sldId id="295" r:id="rId29"/>
    <p:sldId id="297" r:id="rId30"/>
    <p:sldId id="296" r:id="rId31"/>
    <p:sldId id="298" r:id="rId32"/>
    <p:sldId id="299" r:id="rId33"/>
    <p:sldId id="300" r:id="rId34"/>
    <p:sldId id="301" r:id="rId35"/>
    <p:sldId id="302" r:id="rId36"/>
    <p:sldId id="303" r:id="rId37"/>
    <p:sldId id="304" r:id="rId38"/>
    <p:sldId id="305" r:id="rId3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68" d="100"/>
          <a:sy n="68" d="100"/>
        </p:scale>
        <p:origin x="80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2867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867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2867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5D3D42D5-A03B-4700-99A7-02D22565944F}" type="slidenum">
              <a:rPr lang="en-US" altLang="en-US"/>
              <a:pPr/>
              <a:t>‹#›</a:t>
            </a:fld>
            <a:endParaRPr lang="en-US" altLang="en-US"/>
          </a:p>
        </p:txBody>
      </p:sp>
    </p:spTree>
    <p:extLst>
      <p:ext uri="{BB962C8B-B14F-4D97-AF65-F5344CB8AC3E}">
        <p14:creationId xmlns:p14="http://schemas.microsoft.com/office/powerpoint/2010/main" val="26353731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2BE5B1-CD55-4F77-B350-4604D0FF3915}" type="slidenum">
              <a:rPr lang="en-US" altLang="en-US"/>
              <a:pPr/>
              <a:t>5</a:t>
            </a:fld>
            <a:endParaRPr lang="en-US" alt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02214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6348BB-1AA5-47CB-87B4-F70255A932E0}" type="slidenum">
              <a:rPr lang="en-US" altLang="en-US"/>
              <a:pPr/>
              <a:t>14</a:t>
            </a:fld>
            <a:endParaRPr lang="en-US" alt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97954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FCAFB4-8D0C-440C-A235-8815D7F5FC26}" type="slidenum">
              <a:rPr lang="en-US" altLang="en-US"/>
              <a:pPr/>
              <a:t>15</a:t>
            </a:fld>
            <a:endParaRPr lang="en-US" alt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23715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054FEF-2D32-4DA6-8284-B2273BE07DA6}" type="slidenum">
              <a:rPr lang="en-US" altLang="en-US"/>
              <a:pPr/>
              <a:t>16</a:t>
            </a:fld>
            <a:endParaRPr lang="en-US" alt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91415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480F2E-4D9D-454F-94E8-291D3AAA0DC9}" type="slidenum">
              <a:rPr lang="en-US" altLang="en-US"/>
              <a:pPr/>
              <a:t>17</a:t>
            </a:fld>
            <a:endParaRPr lang="en-US" alt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71077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41F1ED-5AD2-42DA-AF66-654A51A571CE}" type="slidenum">
              <a:rPr lang="en-US" altLang="en-US"/>
              <a:pPr/>
              <a:t>6</a:t>
            </a:fld>
            <a:endParaRPr lang="en-US" alt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59873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56D869-5C29-49A4-9C59-9B609464885D}" type="slidenum">
              <a:rPr lang="en-US" altLang="en-US"/>
              <a:pPr/>
              <a:t>7</a:t>
            </a:fld>
            <a:endParaRPr lang="en-US" alt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97610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F398C4-BFE2-4942-94CC-8C2291EF3A21}" type="slidenum">
              <a:rPr lang="en-US" altLang="en-US"/>
              <a:pPr/>
              <a:t>8</a:t>
            </a:fld>
            <a:endParaRPr lang="en-US" alt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72708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FCDB54-F587-4B31-8D4E-4C9DA46C72F1}" type="slidenum">
              <a:rPr lang="en-US" altLang="en-US"/>
              <a:pPr/>
              <a:t>9</a:t>
            </a:fld>
            <a:endParaRPr lang="en-US" alt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77820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04BE32-1A9C-40C8-9792-6085BD6D05C4}" type="slidenum">
              <a:rPr lang="en-US" altLang="en-US"/>
              <a:pPr/>
              <a:t>10</a:t>
            </a:fld>
            <a:endParaRPr lang="en-US" alt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40894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20B9D9-297C-4BC9-9CEE-980761C4DB56}" type="slidenum">
              <a:rPr lang="en-US" altLang="en-US"/>
              <a:pPr/>
              <a:t>11</a:t>
            </a:fld>
            <a:endParaRPr lang="en-US" alt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37942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2BAB41-69A4-4C3B-AA18-2F6C5B9B01AE}" type="slidenum">
              <a:rPr lang="en-US" altLang="en-US"/>
              <a:pPr/>
              <a:t>12</a:t>
            </a:fld>
            <a:endParaRPr lang="en-US" alt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24997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B3633C-D62B-4EB2-ABE9-7F892875C6EC}" type="slidenum">
              <a:rPr lang="en-US" altLang="en-US"/>
              <a:pPr/>
              <a:t>13</a:t>
            </a:fld>
            <a:endParaRPr lang="en-US" alt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78029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5800" y="1828800"/>
            <a:ext cx="7772400" cy="1143000"/>
          </a:xfrm>
        </p:spPr>
        <p:txBody>
          <a:bodyPr/>
          <a:lstStyle>
            <a:lvl1pPr algn="ctr">
              <a:defRPr/>
            </a:lvl1pPr>
          </a:lstStyle>
          <a:p>
            <a:pPr lvl="0"/>
            <a:r>
              <a:rPr lang="en-US" altLang="en-US" noProof="0" smtClean="0"/>
              <a:t>Click to edit Master title style</a:t>
            </a:r>
          </a:p>
        </p:txBody>
      </p:sp>
      <p:sp>
        <p:nvSpPr>
          <p:cNvPr id="20483" name="Rectangle 3"/>
          <p:cNvSpPr>
            <a:spLocks noGrp="1" noChangeArrowheads="1"/>
          </p:cNvSpPr>
          <p:nvPr>
            <p:ph type="subTitle" idx="1"/>
          </p:nvPr>
        </p:nvSpPr>
        <p:spPr>
          <a:xfrm>
            <a:off x="1371600" y="34290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20484" name="Rectangle 4"/>
          <p:cNvSpPr>
            <a:spLocks noGrp="1" noChangeArrowheads="1"/>
          </p:cNvSpPr>
          <p:nvPr>
            <p:ph type="dt" sz="half" idx="2"/>
          </p:nvPr>
        </p:nvSpPr>
        <p:spPr/>
        <p:txBody>
          <a:bodyPr/>
          <a:lstStyle>
            <a:lvl1pPr>
              <a:defRPr/>
            </a:lvl1pPr>
          </a:lstStyle>
          <a:p>
            <a:endParaRPr lang="en-US" altLang="en-US"/>
          </a:p>
        </p:txBody>
      </p:sp>
      <p:sp>
        <p:nvSpPr>
          <p:cNvPr id="20485" name="Rectangle 5"/>
          <p:cNvSpPr>
            <a:spLocks noGrp="1" noChangeArrowheads="1"/>
          </p:cNvSpPr>
          <p:nvPr>
            <p:ph type="ftr" sz="quarter" idx="3"/>
          </p:nvPr>
        </p:nvSpPr>
        <p:spPr/>
        <p:txBody>
          <a:bodyPr/>
          <a:lstStyle>
            <a:lvl1pPr>
              <a:defRPr/>
            </a:lvl1pPr>
          </a:lstStyle>
          <a:p>
            <a:endParaRPr lang="en-US" altLang="en-US"/>
          </a:p>
        </p:txBody>
      </p:sp>
      <p:sp>
        <p:nvSpPr>
          <p:cNvPr id="20486" name="Rectangle 6"/>
          <p:cNvSpPr>
            <a:spLocks noGrp="1" noChangeArrowheads="1"/>
          </p:cNvSpPr>
          <p:nvPr>
            <p:ph type="sldNum" sz="quarter" idx="4"/>
          </p:nvPr>
        </p:nvSpPr>
        <p:spPr/>
        <p:txBody>
          <a:bodyPr/>
          <a:lstStyle>
            <a:lvl1pPr>
              <a:defRPr/>
            </a:lvl1pPr>
          </a:lstStyle>
          <a:p>
            <a:fld id="{E974E396-2EDB-4564-ACD8-324017044D94}"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2C5BC56-D91E-45F8-B55B-54D703000319}" type="slidenum">
              <a:rPr lang="en-US" altLang="en-US"/>
              <a:pPr/>
              <a:t>‹#›</a:t>
            </a:fld>
            <a:endParaRPr lang="en-US" altLang="en-US"/>
          </a:p>
        </p:txBody>
      </p:sp>
    </p:spTree>
    <p:extLst>
      <p:ext uri="{BB962C8B-B14F-4D97-AF65-F5344CB8AC3E}">
        <p14:creationId xmlns:p14="http://schemas.microsoft.com/office/powerpoint/2010/main" val="1612979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BB4D38B-8914-440C-9171-7221EE82107B}" type="slidenum">
              <a:rPr lang="en-US" altLang="en-US"/>
              <a:pPr/>
              <a:t>‹#›</a:t>
            </a:fld>
            <a:endParaRPr lang="en-US" altLang="en-US"/>
          </a:p>
        </p:txBody>
      </p:sp>
    </p:spTree>
    <p:extLst>
      <p:ext uri="{BB962C8B-B14F-4D97-AF65-F5344CB8AC3E}">
        <p14:creationId xmlns:p14="http://schemas.microsoft.com/office/powerpoint/2010/main" val="3509616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308715D-9716-45F9-9C79-1E0140CD4D1E}" type="slidenum">
              <a:rPr lang="en-US" altLang="en-US"/>
              <a:pPr/>
              <a:t>‹#›</a:t>
            </a:fld>
            <a:endParaRPr lang="en-US" altLang="en-US"/>
          </a:p>
        </p:txBody>
      </p:sp>
    </p:spTree>
    <p:extLst>
      <p:ext uri="{BB962C8B-B14F-4D97-AF65-F5344CB8AC3E}">
        <p14:creationId xmlns:p14="http://schemas.microsoft.com/office/powerpoint/2010/main" val="3588931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E796C5F-7D58-42FB-9313-74E2A2033320}" type="slidenum">
              <a:rPr lang="en-US" altLang="en-US"/>
              <a:pPr/>
              <a:t>‹#›</a:t>
            </a:fld>
            <a:endParaRPr lang="en-US" altLang="en-US"/>
          </a:p>
        </p:txBody>
      </p:sp>
    </p:spTree>
    <p:extLst>
      <p:ext uri="{BB962C8B-B14F-4D97-AF65-F5344CB8AC3E}">
        <p14:creationId xmlns:p14="http://schemas.microsoft.com/office/powerpoint/2010/main" val="4163132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760465C-9071-48F2-802D-B4314DF7F1F7}" type="slidenum">
              <a:rPr lang="en-US" altLang="en-US"/>
              <a:pPr/>
              <a:t>‹#›</a:t>
            </a:fld>
            <a:endParaRPr lang="en-US" altLang="en-US"/>
          </a:p>
        </p:txBody>
      </p:sp>
    </p:spTree>
    <p:extLst>
      <p:ext uri="{BB962C8B-B14F-4D97-AF65-F5344CB8AC3E}">
        <p14:creationId xmlns:p14="http://schemas.microsoft.com/office/powerpoint/2010/main" val="1641372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84495433-4BDC-4084-86A9-2934A195F2C0}" type="slidenum">
              <a:rPr lang="en-US" altLang="en-US"/>
              <a:pPr/>
              <a:t>‹#›</a:t>
            </a:fld>
            <a:endParaRPr lang="en-US" altLang="en-US"/>
          </a:p>
        </p:txBody>
      </p:sp>
    </p:spTree>
    <p:extLst>
      <p:ext uri="{BB962C8B-B14F-4D97-AF65-F5344CB8AC3E}">
        <p14:creationId xmlns:p14="http://schemas.microsoft.com/office/powerpoint/2010/main" val="70112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E6542A9-73C8-4D9D-8B48-F969C9267A8C}" type="slidenum">
              <a:rPr lang="en-US" altLang="en-US"/>
              <a:pPr/>
              <a:t>‹#›</a:t>
            </a:fld>
            <a:endParaRPr lang="en-US" altLang="en-US"/>
          </a:p>
        </p:txBody>
      </p:sp>
    </p:spTree>
    <p:extLst>
      <p:ext uri="{BB962C8B-B14F-4D97-AF65-F5344CB8AC3E}">
        <p14:creationId xmlns:p14="http://schemas.microsoft.com/office/powerpoint/2010/main" val="388012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6158CB8-13C1-434A-BBF4-02D5B0BF0346}" type="slidenum">
              <a:rPr lang="en-US" altLang="en-US"/>
              <a:pPr/>
              <a:t>‹#›</a:t>
            </a:fld>
            <a:endParaRPr lang="en-US" altLang="en-US"/>
          </a:p>
        </p:txBody>
      </p:sp>
    </p:spTree>
    <p:extLst>
      <p:ext uri="{BB962C8B-B14F-4D97-AF65-F5344CB8AC3E}">
        <p14:creationId xmlns:p14="http://schemas.microsoft.com/office/powerpoint/2010/main" val="704150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EED83D6-76FF-4174-B809-A1B71EC75ADB}" type="slidenum">
              <a:rPr lang="en-US" altLang="en-US"/>
              <a:pPr/>
              <a:t>‹#›</a:t>
            </a:fld>
            <a:endParaRPr lang="en-US" altLang="en-US"/>
          </a:p>
        </p:txBody>
      </p:sp>
    </p:spTree>
    <p:extLst>
      <p:ext uri="{BB962C8B-B14F-4D97-AF65-F5344CB8AC3E}">
        <p14:creationId xmlns:p14="http://schemas.microsoft.com/office/powerpoint/2010/main" val="298201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854DAD9-8279-421E-8318-E9562AD19E6F}" type="slidenum">
              <a:rPr lang="en-US" altLang="en-US"/>
              <a:pPr/>
              <a:t>‹#›</a:t>
            </a:fld>
            <a:endParaRPr lang="en-US" altLang="en-US"/>
          </a:p>
        </p:txBody>
      </p:sp>
    </p:spTree>
    <p:extLst>
      <p:ext uri="{BB962C8B-B14F-4D97-AF65-F5344CB8AC3E}">
        <p14:creationId xmlns:p14="http://schemas.microsoft.com/office/powerpoint/2010/main" val="3273908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685800" y="609600"/>
            <a:ext cx="7772400" cy="1143000"/>
          </a:xfrm>
          <a:prstGeom prst="rect">
            <a:avLst/>
          </a:prstGeom>
          <a:noFill/>
          <a:ln>
            <a:noFill/>
          </a:ln>
          <a:effectLst>
            <a:outerShdw blurRad="50800" dist="25399" dir="2700000" algn="ctr" rotWithShape="0">
              <a:schemeClr val="bg2">
                <a:alpha val="99962"/>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9459" name="Rectangle 3"/>
          <p:cNvSpPr>
            <a:spLocks noGrp="1" noChangeArrowheads="1"/>
          </p:cNvSpPr>
          <p:nvPr>
            <p:ph type="body" idx="1"/>
          </p:nvPr>
        </p:nvSpPr>
        <p:spPr bwMode="auto">
          <a:xfrm>
            <a:off x="685800" y="1981200"/>
            <a:ext cx="7772400" cy="4114800"/>
          </a:xfrm>
          <a:prstGeom prst="rect">
            <a:avLst/>
          </a:prstGeom>
          <a:noFill/>
          <a:ln>
            <a:noFill/>
          </a:ln>
          <a:effectLst>
            <a:outerShdw blurRad="50800" dist="25399" dir="2700000" algn="ctr" rotWithShape="0">
              <a:schemeClr val="bg2">
                <a:alpha val="99962"/>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460"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FFFFFF"/>
                </a:solidFill>
                <a:latin typeface="+mn-lt"/>
                <a:ea typeface="+mn-ea"/>
              </a:defRPr>
            </a:lvl1pPr>
          </a:lstStyle>
          <a:p>
            <a:endParaRPr lang="en-US" altLang="en-US"/>
          </a:p>
        </p:txBody>
      </p:sp>
      <p:sp>
        <p:nvSpPr>
          <p:cNvPr id="1946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mn-lt"/>
                <a:ea typeface="+mn-ea"/>
              </a:defRPr>
            </a:lvl1pPr>
          </a:lstStyle>
          <a:p>
            <a:endParaRPr lang="en-US" altLang="en-US"/>
          </a:p>
        </p:txBody>
      </p:sp>
      <p:sp>
        <p:nvSpPr>
          <p:cNvPr id="19462"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FFFFFF"/>
                </a:solidFill>
                <a:latin typeface="+mn-lt"/>
                <a:ea typeface="+mn-ea"/>
              </a:defRPr>
            </a:lvl1pPr>
          </a:lstStyle>
          <a:p>
            <a:fld id="{DBB06AFC-5A28-4953-96B1-4FCD4DD19E5F}"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anose="020B0604030504040204" pitchFamily="34" charset="0"/>
          <a:ea typeface="MS Pゴシック" pitchFamily="-92" charset="-128"/>
        </a:defRPr>
      </a:lvl2pPr>
      <a:lvl3pPr algn="l" rtl="0" fontAlgn="base">
        <a:spcBef>
          <a:spcPct val="0"/>
        </a:spcBef>
        <a:spcAft>
          <a:spcPct val="0"/>
        </a:spcAft>
        <a:defRPr sz="4400">
          <a:solidFill>
            <a:schemeClr val="tx2"/>
          </a:solidFill>
          <a:latin typeface="Tahoma" panose="020B0604030504040204" pitchFamily="34" charset="0"/>
          <a:ea typeface="MS Pゴシック" pitchFamily="-92" charset="-128"/>
        </a:defRPr>
      </a:lvl3pPr>
      <a:lvl4pPr algn="l" rtl="0" fontAlgn="base">
        <a:spcBef>
          <a:spcPct val="0"/>
        </a:spcBef>
        <a:spcAft>
          <a:spcPct val="0"/>
        </a:spcAft>
        <a:defRPr sz="4400">
          <a:solidFill>
            <a:schemeClr val="tx2"/>
          </a:solidFill>
          <a:latin typeface="Tahoma" panose="020B0604030504040204" pitchFamily="34" charset="0"/>
          <a:ea typeface="MS Pゴシック" pitchFamily="-92" charset="-128"/>
        </a:defRPr>
      </a:lvl4pPr>
      <a:lvl5pPr algn="l" rtl="0" fontAlgn="base">
        <a:spcBef>
          <a:spcPct val="0"/>
        </a:spcBef>
        <a:spcAft>
          <a:spcPct val="0"/>
        </a:spcAft>
        <a:defRPr sz="4400">
          <a:solidFill>
            <a:schemeClr val="tx2"/>
          </a:solidFill>
          <a:latin typeface="Tahoma" panose="020B0604030504040204" pitchFamily="34" charset="0"/>
          <a:ea typeface="MS Pゴシック" pitchFamily="-92" charset="-128"/>
        </a:defRPr>
      </a:lvl5pPr>
      <a:lvl6pPr marL="457200" algn="l" rtl="0" fontAlgn="base">
        <a:spcBef>
          <a:spcPct val="0"/>
        </a:spcBef>
        <a:spcAft>
          <a:spcPct val="0"/>
        </a:spcAft>
        <a:defRPr sz="4400">
          <a:solidFill>
            <a:schemeClr val="tx2"/>
          </a:solidFill>
          <a:latin typeface="Tahoma" panose="020B0604030504040204" pitchFamily="34" charset="0"/>
          <a:ea typeface="MS Pゴシック" pitchFamily="-92" charset="-128"/>
        </a:defRPr>
      </a:lvl6pPr>
      <a:lvl7pPr marL="914400" algn="l" rtl="0" fontAlgn="base">
        <a:spcBef>
          <a:spcPct val="0"/>
        </a:spcBef>
        <a:spcAft>
          <a:spcPct val="0"/>
        </a:spcAft>
        <a:defRPr sz="4400">
          <a:solidFill>
            <a:schemeClr val="tx2"/>
          </a:solidFill>
          <a:latin typeface="Tahoma" panose="020B0604030504040204" pitchFamily="34" charset="0"/>
          <a:ea typeface="MS Pゴシック" pitchFamily="-92" charset="-128"/>
        </a:defRPr>
      </a:lvl7pPr>
      <a:lvl8pPr marL="1371600" algn="l" rtl="0" fontAlgn="base">
        <a:spcBef>
          <a:spcPct val="0"/>
        </a:spcBef>
        <a:spcAft>
          <a:spcPct val="0"/>
        </a:spcAft>
        <a:defRPr sz="4400">
          <a:solidFill>
            <a:schemeClr val="tx2"/>
          </a:solidFill>
          <a:latin typeface="Tahoma" panose="020B0604030504040204" pitchFamily="34" charset="0"/>
          <a:ea typeface="MS Pゴシック" pitchFamily="-92" charset="-128"/>
        </a:defRPr>
      </a:lvl8pPr>
      <a:lvl9pPr marL="1828800" algn="l" rtl="0" fontAlgn="base">
        <a:spcBef>
          <a:spcPct val="0"/>
        </a:spcBef>
        <a:spcAft>
          <a:spcPct val="0"/>
        </a:spcAft>
        <a:defRPr sz="4400">
          <a:solidFill>
            <a:schemeClr val="tx2"/>
          </a:solidFill>
          <a:latin typeface="Tahoma" panose="020B0604030504040204" pitchFamily="34" charset="0"/>
          <a:ea typeface="MS Pゴシック" pitchFamily="-92" charset="-128"/>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Tahoma" panose="020B060403050404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Tahoma" panose="020B060403050404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G8czHlPYXew" TargetMode="External"/><Relationship Id="rId2" Type="http://schemas.openxmlformats.org/officeDocument/2006/relationships/hyperlink" Target="https://www.youtube.com/user/VEAaunz"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Abstract_art#cite_note-1" TargetMode="External"/><Relationship Id="rId2" Type="http://schemas.openxmlformats.org/officeDocument/2006/relationships/hyperlink" Target="https://en.wikipedia.org/wiki/Visual_language" TargetMode="Externa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Australian_Aborigine" TargetMode="External"/><Relationship Id="rId2" Type="http://schemas.openxmlformats.org/officeDocument/2006/relationships/image" Target="../media/image2.jpeg"/><Relationship Id="rId1" Type="http://schemas.openxmlformats.org/officeDocument/2006/relationships/slideLayout" Target="../slideLayouts/slideLayout9.xml"/><Relationship Id="rId6" Type="http://schemas.openxmlformats.org/officeDocument/2006/relationships/hyperlink" Target="https://en.wikipedia.org/wiki/Melaleuca" TargetMode="External"/><Relationship Id="rId5" Type="http://schemas.openxmlformats.org/officeDocument/2006/relationships/hyperlink" Target="https://en.wikipedia.org/wiki/Oodgeroo_Noonuccal#cite_note-2" TargetMode="External"/><Relationship Id="rId4" Type="http://schemas.openxmlformats.org/officeDocument/2006/relationships/hyperlink" Target="https://en.wikipedia.org/wiki/Oodgeroo_Noonuccal#cite_note-awap-1"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No more Boomerang</a:t>
            </a:r>
            <a:endParaRPr lang="en-AU" dirty="0"/>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3528387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0" y="228600"/>
            <a:ext cx="7772400" cy="1143000"/>
          </a:xfrm>
        </p:spPr>
        <p:txBody>
          <a:bodyPr/>
          <a:lstStyle/>
          <a:p>
            <a:r>
              <a:rPr lang="en-US" altLang="en-US"/>
              <a:t>In the beginning…</a:t>
            </a:r>
          </a:p>
        </p:txBody>
      </p:sp>
      <p:sp>
        <p:nvSpPr>
          <p:cNvPr id="25603" name="Rectangle 3"/>
          <p:cNvSpPr>
            <a:spLocks noChangeArrowheads="1"/>
          </p:cNvSpPr>
          <p:nvPr/>
        </p:nvSpPr>
        <p:spPr bwMode="auto">
          <a:xfrm>
            <a:off x="304800" y="1295400"/>
            <a:ext cx="8458200" cy="4572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a:t>What actually happened was a bit different</a:t>
            </a:r>
            <a:r>
              <a:rPr lang="en-US" altLang="en-US" sz="2000"/>
              <a:t>.</a:t>
            </a:r>
          </a:p>
        </p:txBody>
      </p:sp>
      <p:sp>
        <p:nvSpPr>
          <p:cNvPr id="25604" name="Rectangle 4"/>
          <p:cNvSpPr>
            <a:spLocks noChangeArrowheads="1"/>
          </p:cNvSpPr>
          <p:nvPr/>
        </p:nvSpPr>
        <p:spPr bwMode="auto">
          <a:xfrm>
            <a:off x="228600" y="2133600"/>
            <a:ext cx="4040188" cy="222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sz="2000"/>
              <a:t>A pair of Aboriginal Men came down to meet Cook’s men as they first set foot in Australia. The British offered gifts, which the Australians ignored. To be fair, a few trinkets probably didn’t seem that important at the time.</a:t>
            </a:r>
            <a:endParaRPr lang="en-US" altLang="en-US" sz="1800"/>
          </a:p>
        </p:txBody>
      </p:sp>
      <p:pic>
        <p:nvPicPr>
          <p:cNvPr id="256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362200"/>
            <a:ext cx="4800600" cy="469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6" name="Rectangle 6"/>
          <p:cNvSpPr>
            <a:spLocks noChangeArrowheads="1"/>
          </p:cNvSpPr>
          <p:nvPr/>
        </p:nvSpPr>
        <p:spPr bwMode="auto">
          <a:xfrm>
            <a:off x="304800" y="4495800"/>
            <a:ext cx="3963988" cy="2000548"/>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altLang="en-US" sz="2000" dirty="0"/>
              <a:t>The British were worried that they hadn’t taken the gifts and fired a musket was fired over </a:t>
            </a:r>
            <a:r>
              <a:rPr lang="en-US" altLang="en-US" sz="2000" dirty="0" smtClean="0"/>
              <a:t>the </a:t>
            </a:r>
            <a:r>
              <a:rPr lang="en-US" altLang="en-US" sz="2000" dirty="0" err="1" smtClean="0"/>
              <a:t>Aboringal’s</a:t>
            </a:r>
            <a:r>
              <a:rPr lang="en-US" altLang="en-US" sz="2000" dirty="0" smtClean="0"/>
              <a:t> heads</a:t>
            </a:r>
            <a:r>
              <a:rPr lang="en-US" altLang="en-US" sz="2000" dirty="0"/>
              <a:t>, which wounded the older man slightly, and he ran towards the huts.</a:t>
            </a:r>
            <a:r>
              <a:rPr lang="en-US" altLang="en-US"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additive="base">
                                        <p:cTn id="7" dur="500" fill="hold"/>
                                        <p:tgtEl>
                                          <p:spTgt spid="25603"/>
                                        </p:tgtEl>
                                        <p:attrNameLst>
                                          <p:attrName>ppt_x</p:attrName>
                                        </p:attrNameLst>
                                      </p:cBhvr>
                                      <p:tavLst>
                                        <p:tav tm="0">
                                          <p:val>
                                            <p:strVal val="#ppt_x"/>
                                          </p:val>
                                        </p:tav>
                                        <p:tav tm="100000">
                                          <p:val>
                                            <p:strVal val="#ppt_x"/>
                                          </p:val>
                                        </p:tav>
                                      </p:tavLst>
                                    </p:anim>
                                    <p:anim calcmode="lin" valueType="num">
                                      <p:cBhvr additive="base">
                                        <p:cTn id="8" dur="500" fill="hold"/>
                                        <p:tgtEl>
                                          <p:spTgt spid="2560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60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5606"/>
                                        </p:tgtEl>
                                        <p:attrNameLst>
                                          <p:attrName>style.visibility</p:attrName>
                                        </p:attrNameLst>
                                      </p:cBhvr>
                                      <p:to>
                                        <p:strVal val="visible"/>
                                      </p:to>
                                    </p:set>
                                    <p:anim calcmode="lin" valueType="num">
                                      <p:cBhvr additive="base">
                                        <p:cTn id="17" dur="500" fill="hold"/>
                                        <p:tgtEl>
                                          <p:spTgt spid="25606"/>
                                        </p:tgtEl>
                                        <p:attrNameLst>
                                          <p:attrName>ppt_x</p:attrName>
                                        </p:attrNameLst>
                                      </p:cBhvr>
                                      <p:tavLst>
                                        <p:tav tm="0">
                                          <p:val>
                                            <p:strVal val="#ppt_x"/>
                                          </p:val>
                                        </p:tav>
                                        <p:tav tm="100000">
                                          <p:val>
                                            <p:strVal val="#ppt_x"/>
                                          </p:val>
                                        </p:tav>
                                      </p:tavLst>
                                    </p:anim>
                                    <p:anim calcmode="lin" valueType="num">
                                      <p:cBhvr additive="base">
                                        <p:cTn id="18" dur="500" fill="hold"/>
                                        <p:tgtEl>
                                          <p:spTgt spid="256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25604" grpId="0"/>
      <p:bldP spid="2560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0" y="228600"/>
            <a:ext cx="7772400" cy="1143000"/>
          </a:xfrm>
        </p:spPr>
        <p:txBody>
          <a:bodyPr/>
          <a:lstStyle/>
          <a:p>
            <a:r>
              <a:rPr lang="en-US" altLang="en-US"/>
              <a:t>In the beginning…</a:t>
            </a:r>
          </a:p>
        </p:txBody>
      </p:sp>
      <p:sp>
        <p:nvSpPr>
          <p:cNvPr id="26628" name="Rectangle 4"/>
          <p:cNvSpPr>
            <a:spLocks noChangeArrowheads="1"/>
          </p:cNvSpPr>
          <p:nvPr/>
        </p:nvSpPr>
        <p:spPr bwMode="auto">
          <a:xfrm>
            <a:off x="228600" y="1295400"/>
            <a:ext cx="4040188" cy="4431983"/>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dirty="0"/>
              <a:t>He came back with other men and threw spears at Cook's men, although they did no harm. They were chased off after two more rounds were fired. The adults </a:t>
            </a:r>
            <a:r>
              <a:rPr lang="en-US" altLang="en-US" dirty="0" smtClean="0"/>
              <a:t>left</a:t>
            </a:r>
            <a:r>
              <a:rPr lang="en-US" altLang="en-US" dirty="0"/>
              <a:t>, but Cook found several Aboriginal children in the huts, and left some beads with them as a gesture of friendship.</a:t>
            </a:r>
          </a:p>
          <a:p>
            <a:endParaRPr lang="en-US" altLang="en-US" sz="1800" dirty="0"/>
          </a:p>
        </p:txBody>
      </p:sp>
      <p:pic>
        <p:nvPicPr>
          <p:cNvPr id="266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362200"/>
            <a:ext cx="4800600" cy="469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31" name="Rectangle 7"/>
          <p:cNvSpPr>
            <a:spLocks noChangeArrowheads="1"/>
          </p:cNvSpPr>
          <p:nvPr/>
        </p:nvSpPr>
        <p:spPr bwMode="auto">
          <a:xfrm>
            <a:off x="838200" y="6035675"/>
            <a:ext cx="2759075"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a:t>Not a great start, really.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861800" cy="889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0" name="Rectangle 2"/>
          <p:cNvSpPr>
            <a:spLocks noGrp="1" noChangeArrowheads="1"/>
          </p:cNvSpPr>
          <p:nvPr>
            <p:ph type="ctrTitle"/>
          </p:nvPr>
        </p:nvSpPr>
        <p:spPr/>
        <p:txBody>
          <a:bodyPr/>
          <a:lstStyle/>
          <a:p>
            <a:r>
              <a:rPr lang="en-US" altLang="en-US"/>
              <a:t>What Happened After We Got Here</a:t>
            </a:r>
          </a:p>
        </p:txBody>
      </p:sp>
      <p:sp>
        <p:nvSpPr>
          <p:cNvPr id="27651" name="Rectangle 3"/>
          <p:cNvSpPr>
            <a:spLocks noGrp="1" noChangeArrowheads="1"/>
          </p:cNvSpPr>
          <p:nvPr>
            <p:ph type="subTitle" idx="1"/>
          </p:nvPr>
        </p:nvSpPr>
        <p:spPr/>
        <p:txBody>
          <a:bodyPr/>
          <a:lstStyle/>
          <a:p>
            <a:r>
              <a:rPr lang="en-US" altLang="en-US"/>
              <a:t>The Story of Aboriginal Australia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861800" cy="889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5" name="Rectangle 3"/>
          <p:cNvSpPr>
            <a:spLocks noGrp="1" noChangeArrowheads="1"/>
          </p:cNvSpPr>
          <p:nvPr>
            <p:ph type="ctrTitle"/>
          </p:nvPr>
        </p:nvSpPr>
        <p:spPr>
          <a:xfrm>
            <a:off x="0" y="304800"/>
            <a:ext cx="7772400" cy="1143000"/>
          </a:xfrm>
        </p:spPr>
        <p:txBody>
          <a:bodyPr/>
          <a:lstStyle/>
          <a:p>
            <a:r>
              <a:rPr lang="en-US" altLang="en-US"/>
              <a:t>What Happened After We Got Here</a:t>
            </a:r>
          </a:p>
        </p:txBody>
      </p:sp>
      <p:sp>
        <p:nvSpPr>
          <p:cNvPr id="38916" name="Rectangle 4"/>
          <p:cNvSpPr>
            <a:spLocks noGrp="1" noChangeArrowheads="1"/>
          </p:cNvSpPr>
          <p:nvPr>
            <p:ph type="subTitle" idx="1"/>
          </p:nvPr>
        </p:nvSpPr>
        <p:spPr>
          <a:xfrm>
            <a:off x="457200" y="2819400"/>
            <a:ext cx="6400800" cy="1752600"/>
          </a:xfrm>
        </p:spPr>
        <p:txBody>
          <a:bodyPr/>
          <a:lstStyle/>
          <a:p>
            <a:pPr>
              <a:lnSpc>
                <a:spcPct val="130000"/>
              </a:lnSpc>
            </a:pPr>
            <a:r>
              <a:rPr lang="en-US" altLang="en-US" sz="2800"/>
              <a:t>The larger communities were worst hit, with vast numbers of Aborigines dying. Some tribes were practically wiped out.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861800" cy="889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3" name="Rectangle 3"/>
          <p:cNvSpPr>
            <a:spLocks noGrp="1" noChangeArrowheads="1"/>
          </p:cNvSpPr>
          <p:nvPr>
            <p:ph type="ctrTitle"/>
          </p:nvPr>
        </p:nvSpPr>
        <p:spPr>
          <a:xfrm>
            <a:off x="0" y="304800"/>
            <a:ext cx="7772400" cy="1143000"/>
          </a:xfrm>
        </p:spPr>
        <p:txBody>
          <a:bodyPr/>
          <a:lstStyle/>
          <a:p>
            <a:r>
              <a:rPr lang="en-US" altLang="en-US"/>
              <a:t>What Happened After We Got Here</a:t>
            </a:r>
          </a:p>
        </p:txBody>
      </p:sp>
      <p:sp>
        <p:nvSpPr>
          <p:cNvPr id="40964" name="Rectangle 4"/>
          <p:cNvSpPr>
            <a:spLocks noGrp="1" noChangeArrowheads="1"/>
          </p:cNvSpPr>
          <p:nvPr>
            <p:ph type="subTitle" idx="1"/>
          </p:nvPr>
        </p:nvSpPr>
        <p:spPr>
          <a:xfrm>
            <a:off x="0" y="1828800"/>
            <a:ext cx="6858000" cy="2743200"/>
          </a:xfrm>
        </p:spPr>
        <p:txBody>
          <a:bodyPr/>
          <a:lstStyle/>
          <a:p>
            <a:pPr>
              <a:lnSpc>
                <a:spcPct val="130000"/>
              </a:lnSpc>
            </a:pPr>
            <a:r>
              <a:rPr lang="en-US" altLang="en-US" sz="2400"/>
              <a:t>The second consequence of British settlement was appropriation of land and water resources. The settlers took the view that Indigenous Australians were nomads with no concept of land ownership, who could be driven off land wanted for farming or grazing and who would be just as happy somewhere else. In fact the loss of traditional lands, food sources and water resources was usually fatal, particularly to communities already weakened by disease.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861800" cy="889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11" name="Rectangle 3"/>
          <p:cNvSpPr>
            <a:spLocks noGrp="1" noChangeArrowheads="1"/>
          </p:cNvSpPr>
          <p:nvPr>
            <p:ph type="ctrTitle"/>
          </p:nvPr>
        </p:nvSpPr>
        <p:spPr>
          <a:xfrm>
            <a:off x="0" y="304800"/>
            <a:ext cx="7772400" cy="1143000"/>
          </a:xfrm>
        </p:spPr>
        <p:txBody>
          <a:bodyPr/>
          <a:lstStyle/>
          <a:p>
            <a:r>
              <a:rPr lang="en-US" altLang="en-US"/>
              <a:t>What Happened After We Got Here</a:t>
            </a:r>
          </a:p>
        </p:txBody>
      </p:sp>
      <p:sp>
        <p:nvSpPr>
          <p:cNvPr id="43012" name="Rectangle 4"/>
          <p:cNvSpPr>
            <a:spLocks noGrp="1" noChangeArrowheads="1"/>
          </p:cNvSpPr>
          <p:nvPr>
            <p:ph type="subTitle" idx="1"/>
          </p:nvPr>
        </p:nvSpPr>
        <p:spPr>
          <a:xfrm>
            <a:off x="0" y="1828800"/>
            <a:ext cx="6858000" cy="2743200"/>
          </a:xfrm>
        </p:spPr>
        <p:txBody>
          <a:bodyPr/>
          <a:lstStyle/>
          <a:p>
            <a:pPr>
              <a:lnSpc>
                <a:spcPct val="140000"/>
              </a:lnSpc>
            </a:pPr>
            <a:r>
              <a:rPr lang="en-US" altLang="en-US" sz="2400"/>
              <a:t>Also, Indigenous Australians groups had a deep spiritual and cultural connection to the land. When they were forced out, cultural and spiritual practices necessary to the cohesion and well-being of the group could not be maintained. It would be like not being allowed to go meet your friends in the park, or in Churches, or restaurants. With nowhere to meet each other for a chat or worship, societies fell apart. </a:t>
            </a:r>
            <a:endParaRPr lang="en-US"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861800" cy="889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59" name="Rectangle 3"/>
          <p:cNvSpPr>
            <a:spLocks noGrp="1" noChangeArrowheads="1"/>
          </p:cNvSpPr>
          <p:nvPr>
            <p:ph type="ctrTitle"/>
          </p:nvPr>
        </p:nvSpPr>
        <p:spPr>
          <a:xfrm>
            <a:off x="0" y="304800"/>
            <a:ext cx="7772400" cy="1143000"/>
          </a:xfrm>
        </p:spPr>
        <p:txBody>
          <a:bodyPr/>
          <a:lstStyle/>
          <a:p>
            <a:r>
              <a:rPr lang="en-US" altLang="en-US"/>
              <a:t>What Happened After We Got Here</a:t>
            </a:r>
          </a:p>
        </p:txBody>
      </p:sp>
      <p:sp>
        <p:nvSpPr>
          <p:cNvPr id="45060" name="Rectangle 4"/>
          <p:cNvSpPr>
            <a:spLocks noGrp="1" noChangeArrowheads="1"/>
          </p:cNvSpPr>
          <p:nvPr>
            <p:ph type="subTitle" idx="1"/>
          </p:nvPr>
        </p:nvSpPr>
        <p:spPr>
          <a:xfrm>
            <a:off x="533400" y="1828800"/>
            <a:ext cx="6858000" cy="1676400"/>
          </a:xfrm>
        </p:spPr>
        <p:txBody>
          <a:bodyPr/>
          <a:lstStyle/>
          <a:p>
            <a:pPr algn="l">
              <a:lnSpc>
                <a:spcPct val="140000"/>
              </a:lnSpc>
            </a:pPr>
            <a:r>
              <a:rPr lang="en-US" altLang="en-US" sz="2400"/>
              <a:t>Unlike in New Zealand, no treaty was ever entered into with the indigenous peoples entitling the Europeans to land ownership. The Europeans just took it, claiming the Australians weren’t really using it properly.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861800" cy="889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07" name="Rectangle 3"/>
          <p:cNvSpPr>
            <a:spLocks noGrp="1" noChangeArrowheads="1"/>
          </p:cNvSpPr>
          <p:nvPr>
            <p:ph type="ctrTitle"/>
          </p:nvPr>
        </p:nvSpPr>
        <p:spPr>
          <a:xfrm>
            <a:off x="0" y="304800"/>
            <a:ext cx="7772400" cy="1143000"/>
          </a:xfrm>
        </p:spPr>
        <p:txBody>
          <a:bodyPr/>
          <a:lstStyle/>
          <a:p>
            <a:r>
              <a:rPr lang="en-US" altLang="en-US"/>
              <a:t>What Happened After We Got Here</a:t>
            </a:r>
          </a:p>
        </p:txBody>
      </p:sp>
      <p:sp>
        <p:nvSpPr>
          <p:cNvPr id="47109" name="Text Box 5"/>
          <p:cNvSpPr txBox="1">
            <a:spLocks noChangeArrowheads="1"/>
          </p:cNvSpPr>
          <p:nvPr/>
        </p:nvSpPr>
        <p:spPr bwMode="auto">
          <a:xfrm>
            <a:off x="304800" y="3657600"/>
            <a:ext cx="6477000" cy="374332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a:t>Indigenous Australians weren’t used to the alcohol, opium and tobacco the settlers brought and had no tolerance.  European society had used these things for hundreds of years and had “grown up” with them. Giving them to Aborigines was like giving them to children.</a:t>
            </a:r>
          </a:p>
          <a:p>
            <a:pPr>
              <a:spcBef>
                <a:spcPct val="50000"/>
              </a:spcBef>
            </a:pPr>
            <a:endParaRPr lang="en-US" altLang="en-US"/>
          </a:p>
          <a:p>
            <a:pPr>
              <a:spcBef>
                <a:spcPct val="50000"/>
              </a:spcBef>
            </a:pPr>
            <a:endParaRPr lang="en-US" altLang="en-US"/>
          </a:p>
        </p:txBody>
      </p:sp>
      <p:sp>
        <p:nvSpPr>
          <p:cNvPr id="47110" name="Text Box 6"/>
          <p:cNvSpPr txBox="1">
            <a:spLocks noChangeArrowheads="1"/>
          </p:cNvSpPr>
          <p:nvPr/>
        </p:nvSpPr>
        <p:spPr bwMode="auto">
          <a:xfrm>
            <a:off x="1828800" y="6035675"/>
            <a:ext cx="7315200" cy="82232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a:t>Substance abuse has remained a chronic problem for indigenous communities ever since.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anim calcmode="lin" valueType="num">
                                      <p:cBhvr additive="base">
                                        <p:cTn id="7" dur="500" fill="hold"/>
                                        <p:tgtEl>
                                          <p:spTgt spid="47109"/>
                                        </p:tgtEl>
                                        <p:attrNameLst>
                                          <p:attrName>ppt_x</p:attrName>
                                        </p:attrNameLst>
                                      </p:cBhvr>
                                      <p:tavLst>
                                        <p:tav tm="0">
                                          <p:val>
                                            <p:strVal val="#ppt_x"/>
                                          </p:val>
                                        </p:tav>
                                        <p:tav tm="100000">
                                          <p:val>
                                            <p:strVal val="#ppt_x"/>
                                          </p:val>
                                        </p:tav>
                                      </p:tavLst>
                                    </p:anim>
                                    <p:anim calcmode="lin" valueType="num">
                                      <p:cBhvr additive="base">
                                        <p:cTn id="8" dur="500" fill="hold"/>
                                        <p:tgtEl>
                                          <p:spTgt spid="4710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110"/>
                                        </p:tgtEl>
                                        <p:attrNameLst>
                                          <p:attrName>style.visibility</p:attrName>
                                        </p:attrNameLst>
                                      </p:cBhvr>
                                      <p:to>
                                        <p:strVal val="visible"/>
                                      </p:to>
                                    </p:set>
                                    <p:anim calcmode="lin" valueType="num">
                                      <p:cBhvr additive="base">
                                        <p:cTn id="13" dur="500" fill="hold"/>
                                        <p:tgtEl>
                                          <p:spTgt spid="47110"/>
                                        </p:tgtEl>
                                        <p:attrNameLst>
                                          <p:attrName>ppt_x</p:attrName>
                                        </p:attrNameLst>
                                      </p:cBhvr>
                                      <p:tavLst>
                                        <p:tav tm="0">
                                          <p:val>
                                            <p:strVal val="#ppt_x"/>
                                          </p:val>
                                        </p:tav>
                                        <p:tav tm="100000">
                                          <p:val>
                                            <p:strVal val="#ppt_x"/>
                                          </p:val>
                                        </p:tav>
                                      </p:tavLst>
                                    </p:anim>
                                    <p:anim calcmode="lin" valueType="num">
                                      <p:cBhvr additive="base">
                                        <p:cTn id="14" dur="500" fill="hold"/>
                                        <p:tgtEl>
                                          <p:spTgt spid="47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P spid="471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Background information</a:t>
            </a:r>
            <a:endParaRPr lang="en-AU" dirty="0"/>
          </a:p>
        </p:txBody>
      </p:sp>
      <p:sp>
        <p:nvSpPr>
          <p:cNvPr id="3" name="Content Placeholder 2"/>
          <p:cNvSpPr>
            <a:spLocks noGrp="1"/>
          </p:cNvSpPr>
          <p:nvPr>
            <p:ph idx="1"/>
          </p:nvPr>
        </p:nvSpPr>
        <p:spPr/>
        <p:txBody>
          <a:bodyPr/>
          <a:lstStyle/>
          <a:p>
            <a:pPr lvl="0"/>
            <a:r>
              <a:rPr kumimoji="0" lang="en-US" altLang="en-US" b="1"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rPr>
              <a:t>Dispossession and Government Control - Aboriginal Histor</a:t>
            </a:r>
            <a:r>
              <a:rPr kumimoji="0" lang="en-US" altLang="en-US" b="1"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hlinkClick r:id="rId2"/>
              </a:rPr>
              <a:t>y </a:t>
            </a:r>
          </a:p>
          <a:p>
            <a:pPr lvl="0"/>
            <a:r>
              <a:rPr kumimoji="0" lang="en-US" altLang="en-US" b="1"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hlinkClick r:id="rId2"/>
              </a:rPr>
              <a:t>https://www.youtube.com/watch?v=vOExa-04Y2k</a:t>
            </a:r>
          </a:p>
          <a:p>
            <a:r>
              <a:rPr lang="en-AU" dirty="0" smtClean="0"/>
              <a:t>Aboriginal people respond to Australia Day</a:t>
            </a:r>
          </a:p>
          <a:p>
            <a:r>
              <a:rPr lang="en-AU" dirty="0" smtClean="0">
                <a:hlinkClick r:id="rId3"/>
              </a:rPr>
              <a:t>https://www.youtube.com/watch?v=G8czHlPYXew</a:t>
            </a:r>
            <a:endParaRPr lang="en-AU" dirty="0" smtClean="0"/>
          </a:p>
          <a:p>
            <a:endParaRPr lang="en-AU" dirty="0" smtClean="0"/>
          </a:p>
        </p:txBody>
      </p:sp>
      <p:sp>
        <p:nvSpPr>
          <p:cNvPr id="4" name="Rectangle 1"/>
          <p:cNvSpPr>
            <a:spLocks noChangeArrowheads="1"/>
          </p:cNvSpPr>
          <p:nvPr/>
        </p:nvSpPr>
        <p:spPr bwMode="auto">
          <a:xfrm>
            <a:off x="0" y="-22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endParaRPr>
          </a:p>
        </p:txBody>
      </p:sp>
      <p:pic>
        <p:nvPicPr>
          <p:cNvPr id="71682" name="Picture 2" descr="VEA Australia - New Zealand">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650" y="-44450"/>
            <a:ext cx="4572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012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4464496" cy="5835352"/>
          </a:xfrm>
        </p:spPr>
        <p:txBody>
          <a:bodyPr/>
          <a:lstStyle/>
          <a:p>
            <a:r>
              <a:rPr lang="en-AU" sz="1100" dirty="0"/>
              <a:t>No more boomerang</a:t>
            </a:r>
            <a:br>
              <a:rPr lang="en-AU" sz="1100" dirty="0"/>
            </a:br>
            <a:r>
              <a:rPr lang="en-AU" sz="1100" dirty="0"/>
              <a:t>No more spear; </a:t>
            </a:r>
            <a:br>
              <a:rPr lang="en-AU" sz="1100" dirty="0"/>
            </a:br>
            <a:r>
              <a:rPr lang="en-AU" sz="1100" dirty="0"/>
              <a:t>Now </a:t>
            </a:r>
            <a:r>
              <a:rPr lang="en-AU" sz="1100" dirty="0" err="1"/>
              <a:t>alll</a:t>
            </a:r>
            <a:r>
              <a:rPr lang="en-AU" sz="1100" dirty="0"/>
              <a:t> civilized- </a:t>
            </a:r>
            <a:br>
              <a:rPr lang="en-AU" sz="1100" dirty="0"/>
            </a:br>
            <a:r>
              <a:rPr lang="en-AU" sz="1100" dirty="0"/>
              <a:t>Colour bar and beer. </a:t>
            </a:r>
            <a:br>
              <a:rPr lang="en-AU" sz="1100" dirty="0"/>
            </a:br>
            <a:r>
              <a:rPr lang="en-AU" sz="1100" dirty="0"/>
              <a:t> </a:t>
            </a:r>
            <a:br>
              <a:rPr lang="en-AU" sz="1100" dirty="0"/>
            </a:br>
            <a:r>
              <a:rPr lang="en-AU" sz="1100" dirty="0"/>
              <a:t>No more corroboree, </a:t>
            </a:r>
            <a:br>
              <a:rPr lang="en-AU" sz="1100" dirty="0"/>
            </a:br>
            <a:r>
              <a:rPr lang="en-AU" sz="1100" dirty="0"/>
              <a:t>Gay dance and din. </a:t>
            </a:r>
            <a:br>
              <a:rPr lang="en-AU" sz="1100" dirty="0"/>
            </a:br>
            <a:r>
              <a:rPr lang="en-AU" sz="1100" dirty="0"/>
              <a:t>Now we got movies, </a:t>
            </a:r>
            <a:br>
              <a:rPr lang="en-AU" sz="1100" dirty="0"/>
            </a:br>
            <a:r>
              <a:rPr lang="en-AU" sz="1100" dirty="0"/>
              <a:t>And pay to go in. </a:t>
            </a:r>
            <a:br>
              <a:rPr lang="en-AU" sz="1100" dirty="0"/>
            </a:br>
            <a:r>
              <a:rPr lang="en-AU" sz="1100" dirty="0"/>
              <a:t> </a:t>
            </a:r>
            <a:br>
              <a:rPr lang="en-AU" sz="1100" dirty="0"/>
            </a:br>
            <a:r>
              <a:rPr lang="en-AU" sz="1100" dirty="0"/>
              <a:t>No more sharing </a:t>
            </a:r>
            <a:br>
              <a:rPr lang="en-AU" sz="1100" dirty="0"/>
            </a:br>
            <a:r>
              <a:rPr lang="en-AU" sz="1100" dirty="0"/>
              <a:t>What the hunter brings. </a:t>
            </a:r>
            <a:br>
              <a:rPr lang="en-AU" sz="1100" dirty="0"/>
            </a:br>
            <a:r>
              <a:rPr lang="en-AU" sz="1100" dirty="0"/>
              <a:t>Now we work for money, </a:t>
            </a:r>
            <a:br>
              <a:rPr lang="en-AU" sz="1100" dirty="0"/>
            </a:br>
            <a:r>
              <a:rPr lang="en-AU" sz="1100" dirty="0"/>
              <a:t>Then pay it back for things. </a:t>
            </a:r>
            <a:br>
              <a:rPr lang="en-AU" sz="1100" dirty="0"/>
            </a:br>
            <a:r>
              <a:rPr lang="en-AU" sz="1100" dirty="0"/>
              <a:t> </a:t>
            </a:r>
            <a:br>
              <a:rPr lang="en-AU" sz="1100" dirty="0"/>
            </a:br>
            <a:r>
              <a:rPr lang="en-AU" sz="1100" dirty="0"/>
              <a:t>Now we track bosses </a:t>
            </a:r>
            <a:br>
              <a:rPr lang="en-AU" sz="1100" dirty="0"/>
            </a:br>
            <a:r>
              <a:rPr lang="en-AU" sz="1100" dirty="0"/>
              <a:t>To catch a few bob, </a:t>
            </a:r>
            <a:br>
              <a:rPr lang="en-AU" sz="1100" dirty="0"/>
            </a:br>
            <a:r>
              <a:rPr lang="en-AU" sz="1100" dirty="0"/>
              <a:t>Now we go walkabout </a:t>
            </a:r>
            <a:br>
              <a:rPr lang="en-AU" sz="1100" dirty="0"/>
            </a:br>
            <a:r>
              <a:rPr lang="en-AU" sz="1100" dirty="0"/>
              <a:t>On bus to the job. </a:t>
            </a:r>
            <a:br>
              <a:rPr lang="en-AU" sz="1100" dirty="0"/>
            </a:br>
            <a:r>
              <a:rPr lang="en-AU" sz="1100" dirty="0"/>
              <a:t> </a:t>
            </a:r>
            <a:br>
              <a:rPr lang="en-AU" sz="1100" dirty="0"/>
            </a:br>
            <a:r>
              <a:rPr lang="en-AU" sz="1100" dirty="0"/>
              <a:t>One time naked, </a:t>
            </a:r>
            <a:br>
              <a:rPr lang="en-AU" sz="1100" dirty="0"/>
            </a:br>
            <a:r>
              <a:rPr lang="en-AU" sz="1100" dirty="0"/>
              <a:t>Who never knew shame; </a:t>
            </a:r>
            <a:br>
              <a:rPr lang="en-AU" sz="1100" dirty="0"/>
            </a:br>
            <a:r>
              <a:rPr lang="en-AU" sz="1100" dirty="0"/>
              <a:t>Now we put clothes on </a:t>
            </a:r>
            <a:br>
              <a:rPr lang="en-AU" sz="1100" dirty="0"/>
            </a:br>
            <a:r>
              <a:rPr lang="en-AU" sz="1100" dirty="0"/>
              <a:t>To hide </a:t>
            </a:r>
            <a:r>
              <a:rPr lang="en-AU" sz="1100" dirty="0" err="1"/>
              <a:t>whatsaname</a:t>
            </a:r>
            <a:r>
              <a:rPr lang="en-AU" sz="1100" dirty="0"/>
              <a:t>. </a:t>
            </a:r>
            <a:br>
              <a:rPr lang="en-AU" sz="1100" dirty="0"/>
            </a:br>
            <a:r>
              <a:rPr lang="en-AU" sz="1100" dirty="0"/>
              <a:t> </a:t>
            </a:r>
            <a:br>
              <a:rPr lang="en-AU" sz="1100" dirty="0"/>
            </a:br>
            <a:r>
              <a:rPr lang="en-AU" sz="1100" dirty="0"/>
              <a:t>No more gunya, </a:t>
            </a:r>
            <a:br>
              <a:rPr lang="en-AU" sz="1100" dirty="0"/>
            </a:br>
            <a:r>
              <a:rPr lang="en-AU" sz="1100" dirty="0"/>
              <a:t>Now bungalow, </a:t>
            </a:r>
            <a:br>
              <a:rPr lang="en-AU" sz="1100" dirty="0"/>
            </a:br>
            <a:r>
              <a:rPr lang="en-AU" sz="1100" dirty="0"/>
              <a:t>Paid by hire purchase </a:t>
            </a:r>
            <a:br>
              <a:rPr lang="en-AU" sz="1100" dirty="0"/>
            </a:br>
            <a:r>
              <a:rPr lang="en-AU" sz="1100" dirty="0"/>
              <a:t>In twenty year or so. </a:t>
            </a:r>
            <a:br>
              <a:rPr lang="en-AU" sz="1100" dirty="0"/>
            </a:br>
            <a:r>
              <a:rPr lang="en-AU" sz="1100" dirty="0"/>
              <a:t> </a:t>
            </a:r>
            <a:br>
              <a:rPr lang="en-AU" sz="1100" dirty="0"/>
            </a:br>
            <a:r>
              <a:rPr lang="en-AU" sz="1100" dirty="0"/>
              <a:t>Lay down the stone axe, </a:t>
            </a:r>
            <a:br>
              <a:rPr lang="en-AU" sz="1100" dirty="0"/>
            </a:br>
            <a:r>
              <a:rPr lang="en-AU" sz="1100" dirty="0"/>
              <a:t>Take up the steel, </a:t>
            </a:r>
            <a:br>
              <a:rPr lang="en-AU" sz="1100" dirty="0"/>
            </a:br>
            <a:r>
              <a:rPr lang="en-AU" sz="1100" dirty="0"/>
              <a:t>And work like a nigger </a:t>
            </a:r>
            <a:br>
              <a:rPr lang="en-AU" sz="1100" dirty="0"/>
            </a:br>
            <a:r>
              <a:rPr lang="en-AU" sz="1100" dirty="0"/>
              <a:t>For a white man meal. </a:t>
            </a:r>
            <a:endParaRPr lang="en-AU" sz="1100" dirty="0">
              <a:latin typeface="+mn-lt"/>
            </a:endParaRPr>
          </a:p>
        </p:txBody>
      </p:sp>
      <p:sp>
        <p:nvSpPr>
          <p:cNvPr id="3" name="Content Placeholder 2"/>
          <p:cNvSpPr>
            <a:spLocks noGrp="1"/>
          </p:cNvSpPr>
          <p:nvPr>
            <p:ph idx="1"/>
          </p:nvPr>
        </p:nvSpPr>
        <p:spPr>
          <a:xfrm>
            <a:off x="3059832" y="260648"/>
            <a:ext cx="2016224" cy="5835352"/>
          </a:xfrm>
        </p:spPr>
        <p:txBody>
          <a:bodyPr/>
          <a:lstStyle/>
          <a:p>
            <a:pPr marL="0" indent="0">
              <a:buNone/>
            </a:pPr>
            <a:r>
              <a:rPr lang="en-AU" sz="1100" dirty="0"/>
              <a:t>No more firesticks </a:t>
            </a:r>
          </a:p>
          <a:p>
            <a:pPr marL="0" indent="0">
              <a:buNone/>
            </a:pPr>
            <a:r>
              <a:rPr lang="en-AU" sz="1100" dirty="0"/>
              <a:t>That made the whites scoff. </a:t>
            </a:r>
          </a:p>
          <a:p>
            <a:pPr marL="0" indent="0">
              <a:buNone/>
            </a:pPr>
            <a:r>
              <a:rPr lang="en-AU" sz="1100" dirty="0"/>
              <a:t>Now all electric, </a:t>
            </a:r>
          </a:p>
          <a:p>
            <a:pPr marL="0" indent="0">
              <a:buNone/>
            </a:pPr>
            <a:r>
              <a:rPr lang="en-AU" sz="1100" dirty="0"/>
              <a:t>And no better off. </a:t>
            </a:r>
          </a:p>
          <a:p>
            <a:pPr marL="0" indent="0">
              <a:buNone/>
            </a:pPr>
            <a:r>
              <a:rPr lang="en-AU" sz="1100" dirty="0"/>
              <a:t> </a:t>
            </a:r>
          </a:p>
          <a:p>
            <a:pPr marL="0" indent="0">
              <a:buNone/>
            </a:pPr>
            <a:r>
              <a:rPr lang="en-AU" sz="1100" dirty="0"/>
              <a:t>Bunyip he finish, </a:t>
            </a:r>
          </a:p>
          <a:p>
            <a:pPr marL="0" indent="0">
              <a:buNone/>
            </a:pPr>
            <a:r>
              <a:rPr lang="en-AU" sz="1100" dirty="0"/>
              <a:t>Now got instead </a:t>
            </a:r>
          </a:p>
          <a:p>
            <a:pPr marL="0" indent="0">
              <a:buNone/>
            </a:pPr>
            <a:r>
              <a:rPr lang="en-AU" sz="1100" dirty="0"/>
              <a:t>White fella Bunyip, </a:t>
            </a:r>
          </a:p>
          <a:p>
            <a:pPr marL="0" indent="0">
              <a:buNone/>
            </a:pPr>
            <a:r>
              <a:rPr lang="en-AU" sz="1100" dirty="0"/>
              <a:t>Call him Red. </a:t>
            </a:r>
          </a:p>
          <a:p>
            <a:pPr marL="0" indent="0">
              <a:buNone/>
            </a:pPr>
            <a:r>
              <a:rPr lang="en-AU" sz="1100" dirty="0"/>
              <a:t> </a:t>
            </a:r>
          </a:p>
          <a:p>
            <a:pPr marL="0" indent="0">
              <a:buNone/>
            </a:pPr>
            <a:r>
              <a:rPr lang="en-AU" sz="1100" dirty="0"/>
              <a:t>Abstract picture now- </a:t>
            </a:r>
          </a:p>
          <a:p>
            <a:pPr marL="0" indent="0">
              <a:buNone/>
            </a:pPr>
            <a:r>
              <a:rPr lang="en-AU" sz="1100" dirty="0"/>
              <a:t>What they coming at? </a:t>
            </a:r>
          </a:p>
          <a:p>
            <a:pPr marL="0" indent="0">
              <a:buNone/>
            </a:pPr>
            <a:r>
              <a:rPr lang="en-AU" sz="1100" dirty="0"/>
              <a:t>Cripes, in our caves we </a:t>
            </a:r>
          </a:p>
          <a:p>
            <a:pPr marL="0" indent="0">
              <a:buNone/>
            </a:pPr>
            <a:r>
              <a:rPr lang="en-AU" sz="1100" dirty="0"/>
              <a:t>Did better than that. </a:t>
            </a:r>
          </a:p>
          <a:p>
            <a:pPr marL="0" indent="0">
              <a:buNone/>
            </a:pPr>
            <a:r>
              <a:rPr lang="en-AU" sz="1100" dirty="0"/>
              <a:t> </a:t>
            </a:r>
          </a:p>
          <a:p>
            <a:pPr marL="0" indent="0">
              <a:buNone/>
            </a:pPr>
            <a:r>
              <a:rPr lang="en-AU" sz="1100" dirty="0"/>
              <a:t>Black hunted wallaby, </a:t>
            </a:r>
          </a:p>
          <a:p>
            <a:pPr marL="0" indent="0">
              <a:buNone/>
            </a:pPr>
            <a:r>
              <a:rPr lang="en-AU" sz="1100" dirty="0"/>
              <a:t>White hunt dollar; </a:t>
            </a:r>
          </a:p>
          <a:p>
            <a:pPr marL="0" indent="0">
              <a:buNone/>
            </a:pPr>
            <a:r>
              <a:rPr lang="en-AU" sz="1100" dirty="0"/>
              <a:t>White fella witch-doctor </a:t>
            </a:r>
          </a:p>
          <a:p>
            <a:pPr marL="0" indent="0">
              <a:buNone/>
            </a:pPr>
            <a:r>
              <a:rPr lang="en-AU" sz="1100" dirty="0"/>
              <a:t>Wear dog-collar. </a:t>
            </a:r>
          </a:p>
          <a:p>
            <a:pPr marL="0" indent="0">
              <a:buNone/>
            </a:pPr>
            <a:r>
              <a:rPr lang="en-AU" sz="1100" dirty="0"/>
              <a:t> </a:t>
            </a:r>
          </a:p>
          <a:p>
            <a:pPr marL="0" indent="0">
              <a:buNone/>
            </a:pPr>
            <a:r>
              <a:rPr lang="en-AU" sz="1100" dirty="0"/>
              <a:t>No more message-stick; </a:t>
            </a:r>
          </a:p>
          <a:p>
            <a:pPr marL="0" indent="0">
              <a:buNone/>
            </a:pPr>
            <a:r>
              <a:rPr lang="en-AU" sz="1100" dirty="0"/>
              <a:t>Lubras and lads </a:t>
            </a:r>
          </a:p>
          <a:p>
            <a:pPr marL="0" indent="0">
              <a:buNone/>
            </a:pPr>
            <a:r>
              <a:rPr lang="en-AU" sz="1100" dirty="0"/>
              <a:t>Got television now. </a:t>
            </a:r>
          </a:p>
          <a:p>
            <a:pPr marL="0" indent="0">
              <a:buNone/>
            </a:pPr>
            <a:r>
              <a:rPr lang="en-AU" sz="1100" dirty="0"/>
              <a:t>Mostly ads. </a:t>
            </a:r>
          </a:p>
          <a:p>
            <a:pPr marL="0" indent="0">
              <a:buNone/>
            </a:pPr>
            <a:r>
              <a:rPr lang="en-AU" sz="1100" dirty="0"/>
              <a:t> </a:t>
            </a:r>
          </a:p>
          <a:p>
            <a:pPr marL="0" indent="0">
              <a:buNone/>
            </a:pPr>
            <a:r>
              <a:rPr lang="en-AU" sz="1100" dirty="0"/>
              <a:t>Lay down the woomera, </a:t>
            </a:r>
          </a:p>
          <a:p>
            <a:pPr marL="0" indent="0">
              <a:buNone/>
            </a:pPr>
            <a:r>
              <a:rPr lang="en-AU" sz="1100" dirty="0"/>
              <a:t>Lay down the waddy. </a:t>
            </a:r>
          </a:p>
          <a:p>
            <a:pPr marL="0" indent="0">
              <a:buNone/>
            </a:pPr>
            <a:r>
              <a:rPr lang="en-AU" sz="1100" dirty="0"/>
              <a:t>Now we got atom-bomb, </a:t>
            </a:r>
          </a:p>
          <a:p>
            <a:pPr marL="0" indent="0">
              <a:buNone/>
            </a:pPr>
            <a:r>
              <a:rPr lang="en-AU" sz="1100" dirty="0"/>
              <a:t>End everybody</a:t>
            </a:r>
            <a:r>
              <a:rPr lang="en-AU" sz="1100" dirty="0" smtClean="0"/>
              <a:t>.</a:t>
            </a:r>
            <a:endParaRPr lang="en-AU" sz="1100" dirty="0"/>
          </a:p>
        </p:txBody>
      </p:sp>
    </p:spTree>
    <p:extLst>
      <p:ext uri="{BB962C8B-B14F-4D97-AF65-F5344CB8AC3E}">
        <p14:creationId xmlns:p14="http://schemas.microsoft.com/office/powerpoint/2010/main" val="2657954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dirty="0"/>
              <a:t>TODAY WE ARE LEARNING TO</a:t>
            </a:r>
          </a:p>
        </p:txBody>
      </p:sp>
      <p:sp>
        <p:nvSpPr>
          <p:cNvPr id="3" name="Content Placeholder 2"/>
          <p:cNvSpPr>
            <a:spLocks noGrp="1"/>
          </p:cNvSpPr>
          <p:nvPr>
            <p:ph idx="1"/>
          </p:nvPr>
        </p:nvSpPr>
        <p:spPr/>
        <p:txBody>
          <a:bodyPr/>
          <a:lstStyle/>
          <a:p>
            <a:r>
              <a:rPr lang="en-GB" sz="3300" dirty="0"/>
              <a:t>… analyse and interpret </a:t>
            </a:r>
            <a:r>
              <a:rPr lang="en-GB" sz="3300" dirty="0" err="1"/>
              <a:t>Oodgerie</a:t>
            </a:r>
            <a:r>
              <a:rPr lang="en-GB" sz="3300" dirty="0"/>
              <a:t> </a:t>
            </a:r>
            <a:r>
              <a:rPr lang="en-GB" sz="3300" smtClean="0"/>
              <a:t>Noonuccal’S</a:t>
            </a:r>
            <a:r>
              <a:rPr lang="en-GB" sz="3300" dirty="0" smtClean="0"/>
              <a:t> </a:t>
            </a:r>
            <a:r>
              <a:rPr lang="en-GB" sz="3300" dirty="0"/>
              <a:t>poem ‘NO MORE BOOMERANG’</a:t>
            </a:r>
          </a:p>
          <a:p>
            <a:endParaRPr lang="en-AU" dirty="0"/>
          </a:p>
        </p:txBody>
      </p:sp>
    </p:spTree>
    <p:extLst>
      <p:ext uri="{BB962C8B-B14F-4D97-AF65-F5344CB8AC3E}">
        <p14:creationId xmlns:p14="http://schemas.microsoft.com/office/powerpoint/2010/main" val="31363490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Definitions</a:t>
            </a:r>
            <a:endParaRPr lang="en-AU" dirty="0"/>
          </a:p>
        </p:txBody>
      </p:sp>
      <p:sp>
        <p:nvSpPr>
          <p:cNvPr id="3" name="Content Placeholder 2"/>
          <p:cNvSpPr>
            <a:spLocks noGrp="1"/>
          </p:cNvSpPr>
          <p:nvPr>
            <p:ph idx="1"/>
          </p:nvPr>
        </p:nvSpPr>
        <p:spPr/>
        <p:txBody>
          <a:bodyPr/>
          <a:lstStyle/>
          <a:p>
            <a:r>
              <a:rPr lang="en-AU" sz="1800" dirty="0"/>
              <a:t>Corroboree-an Australian Aboriginal dance ceremony which may take the form of a sacred ritual or an informal gathering</a:t>
            </a:r>
            <a:r>
              <a:rPr lang="en-AU" sz="1800" dirty="0" smtClean="0"/>
              <a:t>.</a:t>
            </a:r>
            <a:endParaRPr lang="en-AU" sz="1800" dirty="0"/>
          </a:p>
          <a:p>
            <a:r>
              <a:rPr lang="en-AU" sz="1800" dirty="0"/>
              <a:t>Walkabout-a journey (originally on foot) undertaken by an Australian Aboriginal in order to live in the traditional manner.</a:t>
            </a:r>
          </a:p>
          <a:p>
            <a:r>
              <a:rPr lang="en-AU" sz="1800" dirty="0"/>
              <a:t>Gunya-an aboriginal hut or shelter</a:t>
            </a:r>
          </a:p>
          <a:p>
            <a:r>
              <a:rPr lang="en-AU" sz="1800" dirty="0"/>
              <a:t>Bunyip-a mythical amphibious monster said to inhabit inland waterways.</a:t>
            </a:r>
          </a:p>
          <a:p>
            <a:r>
              <a:rPr lang="en-AU" sz="1800" dirty="0"/>
              <a:t>Lubra-an Aboriginal woman.</a:t>
            </a:r>
          </a:p>
          <a:p>
            <a:r>
              <a:rPr lang="en-AU" sz="1800" dirty="0"/>
              <a:t>Woomera-an Aboriginal stick used to throw a spear more forcibly.</a:t>
            </a:r>
          </a:p>
          <a:p>
            <a:r>
              <a:rPr lang="en-AU" sz="1800" dirty="0"/>
              <a:t>Waddy-an Australian Aboriginal's war club</a:t>
            </a:r>
            <a:r>
              <a:rPr lang="en-AU" sz="1800" dirty="0" smtClean="0"/>
              <a:t>.</a:t>
            </a:r>
            <a:endParaRPr lang="en-AU" sz="1800" dirty="0"/>
          </a:p>
        </p:txBody>
      </p:sp>
    </p:spTree>
    <p:extLst>
      <p:ext uri="{BB962C8B-B14F-4D97-AF65-F5344CB8AC3E}">
        <p14:creationId xmlns:p14="http://schemas.microsoft.com/office/powerpoint/2010/main" val="3522728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7772400" cy="1143000"/>
          </a:xfrm>
        </p:spPr>
        <p:txBody>
          <a:bodyPr/>
          <a:lstStyle/>
          <a:p>
            <a:r>
              <a:rPr lang="en-AU" dirty="0" smtClean="0"/>
              <a:t>Abstract art</a:t>
            </a:r>
            <a:endParaRPr lang="en-AU" dirty="0"/>
          </a:p>
        </p:txBody>
      </p:sp>
      <p:sp>
        <p:nvSpPr>
          <p:cNvPr id="3" name="Content Placeholder 2"/>
          <p:cNvSpPr>
            <a:spLocks noGrp="1"/>
          </p:cNvSpPr>
          <p:nvPr>
            <p:ph idx="1"/>
          </p:nvPr>
        </p:nvSpPr>
        <p:spPr>
          <a:xfrm>
            <a:off x="251520" y="1263258"/>
            <a:ext cx="4966320" cy="4114800"/>
          </a:xfrm>
        </p:spPr>
        <p:txBody>
          <a:bodyPr/>
          <a:lstStyle/>
          <a:p>
            <a:pPr marL="0" indent="0">
              <a:buNone/>
            </a:pPr>
            <a:r>
              <a:rPr lang="en-AU" b="1" dirty="0" smtClean="0"/>
              <a:t>Abstract art</a:t>
            </a:r>
            <a:r>
              <a:rPr lang="en-AU" dirty="0" smtClean="0"/>
              <a:t> uses a </a:t>
            </a:r>
            <a:r>
              <a:rPr lang="en-AU" dirty="0" smtClean="0">
                <a:hlinkClick r:id="rId2" tooltip="Visual language"/>
              </a:rPr>
              <a:t>visual language</a:t>
            </a:r>
            <a:r>
              <a:rPr lang="en-AU" dirty="0" smtClean="0"/>
              <a:t> of shape, form, </a:t>
            </a:r>
            <a:r>
              <a:rPr lang="en-AU" dirty="0" err="1" smtClean="0"/>
              <a:t>color</a:t>
            </a:r>
            <a:r>
              <a:rPr lang="en-AU" dirty="0" smtClean="0"/>
              <a:t> and line to create a composition which may exist with a degree of independence from visual references in the world.</a:t>
            </a:r>
            <a:r>
              <a:rPr lang="en-AU" baseline="30000" dirty="0" smtClean="0">
                <a:hlinkClick r:id="rId3"/>
              </a:rPr>
              <a:t>[</a:t>
            </a:r>
            <a:endParaRPr lang="en-AU"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0583" y="15663"/>
            <a:ext cx="2143125" cy="21336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1603" y="1896934"/>
            <a:ext cx="3140097" cy="235204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69200" y="4217926"/>
            <a:ext cx="4180302" cy="2605329"/>
          </a:xfrm>
          <a:prstGeom prst="rect">
            <a:avLst/>
          </a:prstGeom>
        </p:spPr>
      </p:pic>
    </p:spTree>
    <p:extLst>
      <p:ext uri="{BB962C8B-B14F-4D97-AF65-F5344CB8AC3E}">
        <p14:creationId xmlns:p14="http://schemas.microsoft.com/office/powerpoint/2010/main" val="12298675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7772400" cy="1080120"/>
          </a:xfrm>
        </p:spPr>
        <p:txBody>
          <a:bodyPr/>
          <a:lstStyle/>
          <a:p>
            <a:r>
              <a:rPr lang="en-AU" dirty="0" smtClean="0"/>
              <a:t>Aboriginal Art</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386907"/>
            <a:ext cx="4104456" cy="284271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244" y="4292526"/>
            <a:ext cx="3187055" cy="238721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5216" y="4072930"/>
            <a:ext cx="4018234" cy="260681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6664" y="1543601"/>
            <a:ext cx="3376785" cy="2529329"/>
          </a:xfrm>
          <a:prstGeom prst="rect">
            <a:avLst/>
          </a:prstGeom>
        </p:spPr>
      </p:pic>
    </p:spTree>
    <p:extLst>
      <p:ext uri="{BB962C8B-B14F-4D97-AF65-F5344CB8AC3E}">
        <p14:creationId xmlns:p14="http://schemas.microsoft.com/office/powerpoint/2010/main" val="38879616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AU"/>
          </a:p>
        </p:txBody>
      </p:sp>
      <p:sp>
        <p:nvSpPr>
          <p:cNvPr id="10" name="Content Placeholder 9"/>
          <p:cNvSpPr>
            <a:spLocks noGrp="1"/>
          </p:cNvSpPr>
          <p:nvPr>
            <p:ph sz="half" idx="1"/>
          </p:nvPr>
        </p:nvSpPr>
        <p:spPr/>
        <p:txBody>
          <a:bodyPr/>
          <a:lstStyle/>
          <a:p>
            <a:pPr marL="0" indent="0">
              <a:buNone/>
            </a:pPr>
            <a:r>
              <a:rPr lang="en-AU" dirty="0"/>
              <a:t>White fella witch-doctor </a:t>
            </a:r>
          </a:p>
          <a:p>
            <a:pPr marL="0" indent="0">
              <a:buNone/>
            </a:pPr>
            <a:r>
              <a:rPr lang="en-AU" dirty="0"/>
              <a:t>Wear dog-collar. </a:t>
            </a:r>
          </a:p>
        </p:txBody>
      </p:sp>
      <p:pic>
        <p:nvPicPr>
          <p:cNvPr id="12" name="Content Placeholder 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53312" y="2448126"/>
            <a:ext cx="4067160" cy="2853082"/>
          </a:xfrm>
        </p:spPr>
      </p:pic>
    </p:spTree>
    <p:extLst>
      <p:ext uri="{BB962C8B-B14F-4D97-AF65-F5344CB8AC3E}">
        <p14:creationId xmlns:p14="http://schemas.microsoft.com/office/powerpoint/2010/main" val="25173907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Activities</a:t>
            </a:r>
            <a:endParaRPr lang="en-AU" dirty="0"/>
          </a:p>
        </p:txBody>
      </p:sp>
      <p:sp>
        <p:nvSpPr>
          <p:cNvPr id="3" name="Content Placeholder 2"/>
          <p:cNvSpPr>
            <a:spLocks noGrp="1"/>
          </p:cNvSpPr>
          <p:nvPr>
            <p:ph idx="1"/>
          </p:nvPr>
        </p:nvSpPr>
        <p:spPr/>
        <p:txBody>
          <a:bodyPr/>
          <a:lstStyle/>
          <a:p>
            <a:pPr marL="0" indent="0">
              <a:buNone/>
            </a:pPr>
            <a:r>
              <a:rPr lang="en-AU" dirty="0"/>
              <a:t>What is the poem is about</a:t>
            </a:r>
            <a:r>
              <a:rPr lang="en-AU" dirty="0" smtClean="0"/>
              <a:t>? Write your own response.</a:t>
            </a:r>
            <a:endParaRPr lang="en-AU" dirty="0"/>
          </a:p>
        </p:txBody>
      </p:sp>
    </p:spTree>
    <p:extLst>
      <p:ext uri="{BB962C8B-B14F-4D97-AF65-F5344CB8AC3E}">
        <p14:creationId xmlns:p14="http://schemas.microsoft.com/office/powerpoint/2010/main" val="2728630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7772400" cy="648072"/>
          </a:xfrm>
        </p:spPr>
        <p:txBody>
          <a:bodyPr/>
          <a:lstStyle/>
          <a:p>
            <a:pPr algn="ctr"/>
            <a:r>
              <a:rPr lang="en-AU" dirty="0" smtClean="0"/>
              <a:t>Images</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0422407"/>
              </p:ext>
            </p:extLst>
          </p:nvPr>
        </p:nvGraphicFramePr>
        <p:xfrm>
          <a:off x="516425" y="1849069"/>
          <a:ext cx="7772400" cy="741680"/>
        </p:xfrm>
        <a:graphic>
          <a:graphicData uri="http://schemas.openxmlformats.org/drawingml/2006/table">
            <a:tbl>
              <a:tblPr firstRow="1" bandRow="1">
                <a:tableStyleId>{5C22544A-7EE6-4342-B048-85BDC9FD1C3A}</a:tableStyleId>
              </a:tblPr>
              <a:tblGrid>
                <a:gridCol w="3886200"/>
                <a:gridCol w="3886200"/>
              </a:tblGrid>
              <a:tr h="370840">
                <a:tc>
                  <a:txBody>
                    <a:bodyPr/>
                    <a:lstStyle/>
                    <a:p>
                      <a:r>
                        <a:rPr lang="en-AU" sz="1800" b="1" i="0" u="none" strike="noStrike" kern="1200" baseline="0" dirty="0" smtClean="0">
                          <a:solidFill>
                            <a:schemeClr val="lt1"/>
                          </a:solidFill>
                          <a:latin typeface="+mn-lt"/>
                          <a:ea typeface="+mn-ea"/>
                          <a:cs typeface="+mn-cs"/>
                        </a:rPr>
                        <a:t>Traditional Aboriginal</a:t>
                      </a:r>
                      <a:endParaRPr lang="en-AU" dirty="0"/>
                    </a:p>
                  </a:txBody>
                  <a:tcPr/>
                </a:tc>
                <a:tc>
                  <a:txBody>
                    <a:bodyPr/>
                    <a:lstStyle/>
                    <a:p>
                      <a:r>
                        <a:rPr lang="en-AU" sz="1800" b="1" i="0" u="none" strike="noStrike" kern="1200" baseline="0" dirty="0" smtClean="0">
                          <a:solidFill>
                            <a:schemeClr val="lt1"/>
                          </a:solidFill>
                          <a:latin typeface="+mn-lt"/>
                          <a:ea typeface="+mn-ea"/>
                          <a:cs typeface="+mn-cs"/>
                        </a:rPr>
                        <a:t>Contemporary ‘civilised’ white</a:t>
                      </a:r>
                      <a:endParaRPr lang="en-AU" dirty="0"/>
                    </a:p>
                  </a:txBody>
                  <a:tcPr/>
                </a:tc>
              </a:tr>
              <a:tr h="370840">
                <a:tc>
                  <a:txBody>
                    <a:bodyPr/>
                    <a:lstStyle/>
                    <a:p>
                      <a:endParaRPr lang="en-AU"/>
                    </a:p>
                  </a:txBody>
                  <a:tcPr/>
                </a:tc>
                <a:tc>
                  <a:txBody>
                    <a:bodyPr/>
                    <a:lstStyle/>
                    <a:p>
                      <a:endParaRPr lang="en-AU" dirty="0"/>
                    </a:p>
                  </a:txBody>
                  <a:tcPr/>
                </a:tc>
              </a:tr>
            </a:tbl>
          </a:graphicData>
        </a:graphic>
      </p:graphicFrame>
      <p:sp>
        <p:nvSpPr>
          <p:cNvPr id="5" name="TextBox 4"/>
          <p:cNvSpPr txBox="1"/>
          <p:nvPr/>
        </p:nvSpPr>
        <p:spPr>
          <a:xfrm>
            <a:off x="539552" y="892308"/>
            <a:ext cx="7918648" cy="923330"/>
          </a:xfrm>
          <a:prstGeom prst="rect">
            <a:avLst/>
          </a:prstGeom>
          <a:noFill/>
        </p:spPr>
        <p:txBody>
          <a:bodyPr wrap="square" rtlCol="0">
            <a:spAutoFit/>
          </a:bodyPr>
          <a:lstStyle/>
          <a:p>
            <a:r>
              <a:rPr lang="en-AU" sz="1800" dirty="0"/>
              <a:t>Compare the features of the traditional Aboriginal way of life with that of the</a:t>
            </a:r>
          </a:p>
          <a:p>
            <a:r>
              <a:rPr lang="en-AU" sz="1800" dirty="0"/>
              <a:t>technologically based civilised way. How are family life, housing, the arts and </a:t>
            </a:r>
            <a:r>
              <a:rPr lang="en-AU" sz="1800" dirty="0" smtClean="0"/>
              <a:t>human interaction </a:t>
            </a:r>
            <a:r>
              <a:rPr lang="en-AU" sz="1800" dirty="0"/>
              <a:t>affected?</a:t>
            </a:r>
          </a:p>
        </p:txBody>
      </p:sp>
    </p:spTree>
    <p:extLst>
      <p:ext uri="{BB962C8B-B14F-4D97-AF65-F5344CB8AC3E}">
        <p14:creationId xmlns:p14="http://schemas.microsoft.com/office/powerpoint/2010/main" val="38838502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Interpreting the poem</a:t>
            </a:r>
            <a:endParaRPr lang="en-AU" dirty="0"/>
          </a:p>
        </p:txBody>
      </p:sp>
      <p:sp>
        <p:nvSpPr>
          <p:cNvPr id="3" name="Content Placeholder 2"/>
          <p:cNvSpPr>
            <a:spLocks noGrp="1"/>
          </p:cNvSpPr>
          <p:nvPr>
            <p:ph idx="1"/>
          </p:nvPr>
        </p:nvSpPr>
        <p:spPr/>
        <p:txBody>
          <a:bodyPr/>
          <a:lstStyle/>
          <a:p>
            <a:r>
              <a:rPr lang="en-AU" dirty="0" smtClean="0"/>
              <a:t>In </a:t>
            </a:r>
            <a:r>
              <a:rPr lang="en-AU" dirty="0"/>
              <a:t>contrasting the two lifestyles Oodgeroo makes it very clear to the </a:t>
            </a:r>
            <a:r>
              <a:rPr lang="en-AU" dirty="0" smtClean="0"/>
              <a:t>reader which </a:t>
            </a:r>
            <a:r>
              <a:rPr lang="en-AU" dirty="0"/>
              <a:t>lifestyle she believes is preferable. Find words or lines in the </a:t>
            </a:r>
            <a:r>
              <a:rPr lang="en-AU" dirty="0" smtClean="0"/>
              <a:t>poem that </a:t>
            </a:r>
            <a:r>
              <a:rPr lang="en-AU" dirty="0"/>
              <a:t>show this.</a:t>
            </a:r>
          </a:p>
        </p:txBody>
      </p:sp>
    </p:spTree>
    <p:extLst>
      <p:ext uri="{BB962C8B-B14F-4D97-AF65-F5344CB8AC3E}">
        <p14:creationId xmlns:p14="http://schemas.microsoft.com/office/powerpoint/2010/main" val="734910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i="1" dirty="0"/>
              <a:t>Stanzas</a:t>
            </a:r>
            <a:br>
              <a:rPr lang="en-AU" b="1" i="1" dirty="0"/>
            </a:br>
            <a:endParaRPr lang="en-AU" dirty="0"/>
          </a:p>
        </p:txBody>
      </p:sp>
      <p:sp>
        <p:nvSpPr>
          <p:cNvPr id="3" name="Content Placeholder 2"/>
          <p:cNvSpPr>
            <a:spLocks noGrp="1"/>
          </p:cNvSpPr>
          <p:nvPr>
            <p:ph idx="1"/>
          </p:nvPr>
        </p:nvSpPr>
        <p:spPr/>
        <p:txBody>
          <a:bodyPr/>
          <a:lstStyle/>
          <a:p>
            <a:pPr marL="0" indent="0">
              <a:buNone/>
            </a:pPr>
            <a:r>
              <a:rPr lang="en-AU" dirty="0" smtClean="0"/>
              <a:t>Oodgeroo </a:t>
            </a:r>
            <a:r>
              <a:rPr lang="en-AU" dirty="0"/>
              <a:t>has used a simple </a:t>
            </a:r>
            <a:r>
              <a:rPr lang="en-AU" dirty="0" smtClean="0"/>
              <a:t>stanza form </a:t>
            </a:r>
            <a:r>
              <a:rPr lang="en-AU" dirty="0"/>
              <a:t>to write her poem. Examine the</a:t>
            </a:r>
          </a:p>
          <a:p>
            <a:pPr marL="0" indent="0">
              <a:buNone/>
            </a:pPr>
            <a:r>
              <a:rPr lang="en-AU" dirty="0" smtClean="0"/>
              <a:t>patterns </a:t>
            </a:r>
            <a:r>
              <a:rPr lang="en-AU" dirty="0"/>
              <a:t>in each stanza. Which words rhyme? Why do you think the poet has</a:t>
            </a:r>
          </a:p>
          <a:p>
            <a:pPr marL="0" indent="0">
              <a:buNone/>
            </a:pPr>
            <a:r>
              <a:rPr lang="en-AU" dirty="0" smtClean="0"/>
              <a:t>rhymed </a:t>
            </a:r>
            <a:r>
              <a:rPr lang="en-AU" dirty="0"/>
              <a:t>words in this way? Discuss how the past establishes the contrasting aspects </a:t>
            </a:r>
            <a:r>
              <a:rPr lang="en-AU" dirty="0" smtClean="0"/>
              <a:t>in each </a:t>
            </a:r>
            <a:r>
              <a:rPr lang="en-AU" dirty="0"/>
              <a:t>stanza.</a:t>
            </a:r>
          </a:p>
        </p:txBody>
      </p:sp>
    </p:spTree>
    <p:extLst>
      <p:ext uri="{BB962C8B-B14F-4D97-AF65-F5344CB8AC3E}">
        <p14:creationId xmlns:p14="http://schemas.microsoft.com/office/powerpoint/2010/main" val="9888973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i="1" dirty="0"/>
              <a:t>Poetic </a:t>
            </a:r>
            <a:r>
              <a:rPr lang="en-AU" b="1" i="1" dirty="0" smtClean="0"/>
              <a:t>images</a:t>
            </a:r>
            <a:endParaRPr lang="en-AU" dirty="0"/>
          </a:p>
        </p:txBody>
      </p:sp>
      <p:sp>
        <p:nvSpPr>
          <p:cNvPr id="3" name="Content Placeholder 2"/>
          <p:cNvSpPr>
            <a:spLocks noGrp="1"/>
          </p:cNvSpPr>
          <p:nvPr>
            <p:ph idx="1"/>
          </p:nvPr>
        </p:nvSpPr>
        <p:spPr/>
        <p:txBody>
          <a:bodyPr/>
          <a:lstStyle/>
          <a:p>
            <a:r>
              <a:rPr lang="en-AU" dirty="0" smtClean="0"/>
              <a:t>There </a:t>
            </a:r>
            <a:r>
              <a:rPr lang="en-AU" dirty="0"/>
              <a:t>are some very powerful images in this poem. Some of these are listed below. </a:t>
            </a:r>
            <a:r>
              <a:rPr lang="en-AU" dirty="0" smtClean="0"/>
              <a:t>Next to </a:t>
            </a:r>
            <a:r>
              <a:rPr lang="en-AU" dirty="0"/>
              <a:t>each one write an explanation of what you think Oodgeroo means by this image.</a:t>
            </a:r>
          </a:p>
        </p:txBody>
      </p:sp>
    </p:spTree>
    <p:extLst>
      <p:ext uri="{BB962C8B-B14F-4D97-AF65-F5344CB8AC3E}">
        <p14:creationId xmlns:p14="http://schemas.microsoft.com/office/powerpoint/2010/main" val="38765558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1143000"/>
          </a:xfrm>
        </p:spPr>
        <p:txBody>
          <a:bodyPr/>
          <a:lstStyle/>
          <a:p>
            <a:r>
              <a:rPr lang="en-AU" dirty="0" smtClean="0"/>
              <a:t>Poetic images-what does each of these mean</a:t>
            </a:r>
            <a:endParaRPr lang="en-AU" dirty="0"/>
          </a:p>
        </p:txBody>
      </p:sp>
      <p:sp>
        <p:nvSpPr>
          <p:cNvPr id="3" name="Content Placeholder 2"/>
          <p:cNvSpPr>
            <a:spLocks noGrp="1"/>
          </p:cNvSpPr>
          <p:nvPr>
            <p:ph idx="1"/>
          </p:nvPr>
        </p:nvSpPr>
        <p:spPr>
          <a:xfrm>
            <a:off x="685800" y="1331640"/>
            <a:ext cx="7772400" cy="4764360"/>
          </a:xfrm>
        </p:spPr>
        <p:txBody>
          <a:bodyPr/>
          <a:lstStyle/>
          <a:p>
            <a:r>
              <a:rPr lang="en-AU" dirty="0"/>
              <a:t>To hide </a:t>
            </a:r>
            <a:r>
              <a:rPr lang="en-AU" dirty="0" err="1"/>
              <a:t>whatsaname</a:t>
            </a:r>
            <a:endParaRPr lang="en-AU" dirty="0"/>
          </a:p>
          <a:p>
            <a:r>
              <a:rPr lang="en-AU" dirty="0"/>
              <a:t>Higher purchase </a:t>
            </a:r>
          </a:p>
          <a:p>
            <a:r>
              <a:rPr lang="en-AU" dirty="0"/>
              <a:t>Work like a nigger</a:t>
            </a:r>
          </a:p>
          <a:p>
            <a:r>
              <a:rPr lang="en-AU" dirty="0"/>
              <a:t>White man meal</a:t>
            </a:r>
          </a:p>
          <a:p>
            <a:r>
              <a:rPr lang="en-AU" dirty="0"/>
              <a:t>Abstract picture </a:t>
            </a:r>
          </a:p>
          <a:p>
            <a:r>
              <a:rPr lang="en-AU" dirty="0"/>
              <a:t>White hunt dollar</a:t>
            </a:r>
          </a:p>
          <a:p>
            <a:r>
              <a:rPr lang="en-AU" dirty="0"/>
              <a:t>White fella witch-doctor/wear dog-collar </a:t>
            </a:r>
          </a:p>
          <a:p>
            <a:r>
              <a:rPr lang="en-AU" dirty="0"/>
              <a:t>End </a:t>
            </a:r>
            <a:r>
              <a:rPr lang="en-AU" dirty="0" smtClean="0"/>
              <a:t>everybody</a:t>
            </a:r>
            <a:endParaRPr lang="en-AU" dirty="0"/>
          </a:p>
        </p:txBody>
      </p:sp>
    </p:spTree>
    <p:extLst>
      <p:ext uri="{BB962C8B-B14F-4D97-AF65-F5344CB8AC3E}">
        <p14:creationId xmlns:p14="http://schemas.microsoft.com/office/powerpoint/2010/main" val="3199331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5004048" cy="648072"/>
          </a:xfrm>
        </p:spPr>
        <p:txBody>
          <a:bodyPr/>
          <a:lstStyle/>
          <a:p>
            <a:r>
              <a:rPr lang="en-AU" dirty="0" smtClean="0"/>
              <a:t>OODGEROO NOONUCCAL</a:t>
            </a:r>
            <a:endParaRPr lang="en-AU"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t="165" b="165"/>
          <a:stretch>
            <a:fillRect/>
          </a:stretch>
        </p:blipFill>
        <p:spPr/>
      </p:pic>
      <p:sp>
        <p:nvSpPr>
          <p:cNvPr id="5" name="Text Placeholder 4"/>
          <p:cNvSpPr>
            <a:spLocks noGrp="1"/>
          </p:cNvSpPr>
          <p:nvPr>
            <p:ph type="body" sz="half" idx="2"/>
          </p:nvPr>
        </p:nvSpPr>
        <p:spPr>
          <a:xfrm>
            <a:off x="179512" y="836712"/>
            <a:ext cx="3708276" cy="3564228"/>
          </a:xfrm>
        </p:spPr>
        <p:txBody>
          <a:bodyPr>
            <a:noAutofit/>
          </a:bodyPr>
          <a:lstStyle/>
          <a:p>
            <a:r>
              <a:rPr lang="en-AU" sz="1400" dirty="0" err="1"/>
              <a:t>Oodgeroo</a:t>
            </a:r>
            <a:r>
              <a:rPr lang="en-AU" sz="1400" dirty="0"/>
              <a:t> of the </a:t>
            </a:r>
            <a:r>
              <a:rPr lang="en-AU" sz="1400" dirty="0" err="1"/>
              <a:t>Noonuccal</a:t>
            </a:r>
            <a:r>
              <a:rPr lang="en-AU" sz="1400" dirty="0"/>
              <a:t>, known until 1988 as Kath Walker, </a:t>
            </a:r>
            <a:r>
              <a:rPr lang="en-AU" sz="1400" dirty="0" smtClean="0"/>
              <a:t>was </a:t>
            </a:r>
            <a:r>
              <a:rPr lang="en-AU" sz="1400" dirty="0"/>
              <a:t>an Australian poet, political activist, artist and educator. She was also a campaigner for </a:t>
            </a:r>
            <a:r>
              <a:rPr lang="en-AU" sz="1400" dirty="0">
                <a:hlinkClick r:id="rId3" tooltip="Australian Aborigine"/>
              </a:rPr>
              <a:t>Aboriginal</a:t>
            </a:r>
            <a:r>
              <a:rPr lang="en-AU" sz="1400" dirty="0"/>
              <a:t> rights.</a:t>
            </a:r>
            <a:r>
              <a:rPr lang="en-AU" sz="1400" baseline="30000" dirty="0">
                <a:hlinkClick r:id="rId4"/>
              </a:rPr>
              <a:t>[1]</a:t>
            </a:r>
            <a:r>
              <a:rPr lang="en-AU" sz="1400" dirty="0"/>
              <a:t> </a:t>
            </a:r>
            <a:r>
              <a:rPr lang="en-AU" sz="1400" dirty="0" err="1"/>
              <a:t>Oodgeroo</a:t>
            </a:r>
            <a:r>
              <a:rPr lang="en-AU" sz="1400" dirty="0"/>
              <a:t> was best known for her poetry, and was the first Aboriginal Australian to publish a book of verse.</a:t>
            </a:r>
            <a:r>
              <a:rPr lang="en-AU" sz="1400" baseline="30000" dirty="0">
                <a:hlinkClick r:id="rId5"/>
              </a:rPr>
              <a:t>[2</a:t>
            </a:r>
            <a:r>
              <a:rPr lang="en-AU" sz="1400" baseline="30000" dirty="0" smtClean="0">
                <a:hlinkClick r:id="rId5"/>
              </a:rPr>
              <a:t>]</a:t>
            </a:r>
            <a:endParaRPr lang="en-AU" sz="1400" baseline="30000" dirty="0" smtClean="0"/>
          </a:p>
          <a:p>
            <a:r>
              <a:rPr lang="en-AU" sz="1400" dirty="0" smtClean="0"/>
              <a:t>In her youth she worked as domestic servant because she couldn’t get other jobs. In </a:t>
            </a:r>
            <a:r>
              <a:rPr lang="en-AU" sz="1400" dirty="0"/>
              <a:t>1941 she enlisted in the Australian Women’s Army Service (AWAS), earning promotion to </a:t>
            </a:r>
            <a:r>
              <a:rPr lang="en-AU" sz="1400" dirty="0" smtClean="0"/>
              <a:t>corporal. She had to leave the army after losing her hearing and trained </a:t>
            </a:r>
            <a:r>
              <a:rPr lang="en-AU" sz="1400" dirty="0"/>
              <a:t>in secretarial and bookkeeping skills at Brisbane Commercial College under the army’s rehabilitation scheme. </a:t>
            </a:r>
            <a:endParaRPr lang="en-AU" sz="1400" dirty="0" smtClean="0"/>
          </a:p>
          <a:p>
            <a:r>
              <a:rPr lang="en-AU" sz="1400" dirty="0"/>
              <a:t>Her </a:t>
            </a:r>
            <a:r>
              <a:rPr lang="en-AU" sz="1400" dirty="0" smtClean="0"/>
              <a:t>first poetry collection </a:t>
            </a:r>
            <a:r>
              <a:rPr lang="en-AU" sz="1400" dirty="0"/>
              <a:t>was published in 1964 as </a:t>
            </a:r>
            <a:r>
              <a:rPr lang="en-AU" sz="1400" i="1" dirty="0"/>
              <a:t>We Are</a:t>
            </a:r>
            <a:r>
              <a:rPr lang="en-AU" sz="1400" dirty="0"/>
              <a:t> </a:t>
            </a:r>
            <a:r>
              <a:rPr lang="en-AU" sz="1400" i="1" dirty="0"/>
              <a:t>Going</a:t>
            </a:r>
            <a:r>
              <a:rPr lang="en-AU" sz="1400" dirty="0"/>
              <a:t> . The work was an immediate commercial success, selling more than ten thousand </a:t>
            </a:r>
            <a:r>
              <a:rPr lang="en-AU" sz="1400" dirty="0" smtClean="0"/>
              <a:t>copies.</a:t>
            </a:r>
          </a:p>
          <a:p>
            <a:r>
              <a:rPr lang="en-AU" sz="1400" dirty="0"/>
              <a:t>In 1988 she adopted a traditional name: </a:t>
            </a:r>
            <a:r>
              <a:rPr lang="en-AU" sz="1400" dirty="0" err="1"/>
              <a:t>Oodgeroo</a:t>
            </a:r>
            <a:r>
              <a:rPr lang="en-AU" sz="1400" dirty="0"/>
              <a:t> (meaning "</a:t>
            </a:r>
            <a:r>
              <a:rPr lang="en-AU" sz="1400" dirty="0">
                <a:hlinkClick r:id="rId6" tooltip="Melaleuca"/>
              </a:rPr>
              <a:t>paperbark tree</a:t>
            </a:r>
            <a:r>
              <a:rPr lang="en-AU" sz="1400" dirty="0"/>
              <a:t>") </a:t>
            </a:r>
            <a:r>
              <a:rPr lang="en-AU" sz="1400" dirty="0" err="1"/>
              <a:t>Noonuccal</a:t>
            </a:r>
            <a:r>
              <a:rPr lang="en-AU" sz="1400" dirty="0"/>
              <a:t> (her tribe's name)</a:t>
            </a:r>
          </a:p>
        </p:txBody>
      </p:sp>
    </p:spTree>
    <p:extLst>
      <p:ext uri="{BB962C8B-B14F-4D97-AF65-F5344CB8AC3E}">
        <p14:creationId xmlns:p14="http://schemas.microsoft.com/office/powerpoint/2010/main" val="16144861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29515251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To write a poetry analysis of </a:t>
            </a:r>
            <a:r>
              <a:rPr lang="en-AU" dirty="0" smtClean="0"/>
              <a:t>No More Boomerang</a:t>
            </a:r>
            <a:endParaRPr lang="en-AU" dirty="0"/>
          </a:p>
        </p:txBody>
      </p:sp>
      <p:sp>
        <p:nvSpPr>
          <p:cNvPr id="5" name="Text Placeholder 4"/>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3428710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smtClean="0"/>
              <a:t>Introduction</a:t>
            </a:r>
            <a:r>
              <a:rPr lang="en-AU" dirty="0" smtClean="0"/>
              <a:t>: What is the poet’s message?</a:t>
            </a:r>
            <a:endParaRPr lang="en-AU" dirty="0"/>
          </a:p>
        </p:txBody>
      </p:sp>
      <p:sp>
        <p:nvSpPr>
          <p:cNvPr id="3" name="Content Placeholder 2"/>
          <p:cNvSpPr>
            <a:spLocks noGrp="1"/>
          </p:cNvSpPr>
          <p:nvPr>
            <p:ph idx="1"/>
          </p:nvPr>
        </p:nvSpPr>
        <p:spPr/>
        <p:txBody>
          <a:bodyPr>
            <a:normAutofit/>
          </a:bodyPr>
          <a:lstStyle/>
          <a:p>
            <a:pPr marL="0" indent="0">
              <a:buNone/>
            </a:pPr>
            <a:r>
              <a:rPr lang="en-AU" dirty="0" smtClean="0"/>
              <a:t>❏ </a:t>
            </a:r>
            <a:r>
              <a:rPr lang="en-US" dirty="0"/>
              <a:t>Introduction which states the main idea of the poem and includes the poet’s name and title of </a:t>
            </a:r>
            <a:r>
              <a:rPr lang="en-US" dirty="0" smtClean="0"/>
              <a:t>poem</a:t>
            </a:r>
          </a:p>
          <a:p>
            <a:pPr marL="0" indent="0">
              <a:buNone/>
            </a:pPr>
            <a:endParaRPr lang="en-US" dirty="0"/>
          </a:p>
          <a:p>
            <a:pPr marL="0" indent="0">
              <a:buNone/>
            </a:pPr>
            <a:r>
              <a:rPr lang="en-AU" i="1" dirty="0"/>
              <a:t>The poem (title) written by (poet’s name) is about (main ideas/themes/issues)…</a:t>
            </a:r>
            <a:endParaRPr lang="en-AU" dirty="0"/>
          </a:p>
          <a:p>
            <a:pPr marL="0" indent="0">
              <a:buNone/>
            </a:pPr>
            <a:endParaRPr lang="en-AU" dirty="0"/>
          </a:p>
        </p:txBody>
      </p:sp>
    </p:spTree>
    <p:extLst>
      <p:ext uri="{BB962C8B-B14F-4D97-AF65-F5344CB8AC3E}">
        <p14:creationId xmlns:p14="http://schemas.microsoft.com/office/powerpoint/2010/main" val="33062007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a:t>Introduction</a:t>
            </a:r>
            <a:r>
              <a:rPr lang="en-AU" dirty="0"/>
              <a:t>: What is the poet’s message?</a:t>
            </a:r>
          </a:p>
        </p:txBody>
      </p:sp>
      <p:sp>
        <p:nvSpPr>
          <p:cNvPr id="3" name="Content Placeholder 2"/>
          <p:cNvSpPr>
            <a:spLocks noGrp="1"/>
          </p:cNvSpPr>
          <p:nvPr>
            <p:ph idx="1"/>
          </p:nvPr>
        </p:nvSpPr>
        <p:spPr/>
        <p:txBody>
          <a:bodyPr>
            <a:normAutofit/>
          </a:bodyPr>
          <a:lstStyle/>
          <a:p>
            <a:pPr marL="0" indent="0">
              <a:buNone/>
            </a:pPr>
            <a:r>
              <a:rPr lang="en-AU" dirty="0"/>
              <a:t>❏ </a:t>
            </a:r>
            <a:r>
              <a:rPr lang="en-US" dirty="0"/>
              <a:t>One clear idea that the whole poem is about and how the poet conveys this </a:t>
            </a:r>
            <a:r>
              <a:rPr lang="en-US" dirty="0" smtClean="0"/>
              <a:t>idea</a:t>
            </a:r>
          </a:p>
          <a:p>
            <a:pPr marL="0" indent="0">
              <a:buNone/>
            </a:pPr>
            <a:endParaRPr lang="en-US" dirty="0"/>
          </a:p>
          <a:p>
            <a:pPr marL="0" indent="0">
              <a:buNone/>
            </a:pPr>
            <a:r>
              <a:rPr lang="en-US" i="1" dirty="0" smtClean="0"/>
              <a:t>The main idea that the poet explores is…. This is conveyed through…. (which poetic techniques)</a:t>
            </a:r>
            <a:endParaRPr lang="en-AU" i="1" dirty="0"/>
          </a:p>
          <a:p>
            <a:endParaRPr lang="en-AU" dirty="0"/>
          </a:p>
        </p:txBody>
      </p:sp>
    </p:spTree>
    <p:extLst>
      <p:ext uri="{BB962C8B-B14F-4D97-AF65-F5344CB8AC3E}">
        <p14:creationId xmlns:p14="http://schemas.microsoft.com/office/powerpoint/2010/main" val="23149755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a:t>Introduction</a:t>
            </a:r>
            <a:r>
              <a:rPr lang="en-AU" dirty="0"/>
              <a:t>: What is the poet’s message?</a:t>
            </a:r>
          </a:p>
        </p:txBody>
      </p:sp>
      <p:sp>
        <p:nvSpPr>
          <p:cNvPr id="3" name="Content Placeholder 2"/>
          <p:cNvSpPr>
            <a:spLocks noGrp="1"/>
          </p:cNvSpPr>
          <p:nvPr>
            <p:ph idx="1"/>
          </p:nvPr>
        </p:nvSpPr>
        <p:spPr/>
        <p:txBody>
          <a:bodyPr>
            <a:normAutofit/>
          </a:bodyPr>
          <a:lstStyle/>
          <a:p>
            <a:pPr marL="0" indent="0">
              <a:buNone/>
            </a:pPr>
            <a:r>
              <a:rPr lang="en-AU" dirty="0"/>
              <a:t>❏ </a:t>
            </a:r>
            <a:r>
              <a:rPr lang="en-US" dirty="0"/>
              <a:t>Discussion of the poet</a:t>
            </a:r>
            <a:r>
              <a:rPr lang="en-AU" dirty="0"/>
              <a:t>’s </a:t>
            </a:r>
            <a:r>
              <a:rPr lang="en-US" dirty="0"/>
              <a:t>message about this </a:t>
            </a:r>
            <a:r>
              <a:rPr lang="en-US" dirty="0" smtClean="0"/>
              <a:t>idea</a:t>
            </a:r>
          </a:p>
          <a:p>
            <a:pPr marL="0" indent="0">
              <a:buNone/>
            </a:pPr>
            <a:endParaRPr lang="en-US" dirty="0"/>
          </a:p>
          <a:p>
            <a:pPr marL="0" indent="0">
              <a:buNone/>
            </a:pPr>
            <a:r>
              <a:rPr lang="en-US" i="1" dirty="0" smtClean="0"/>
              <a:t>The poet’s message is …</a:t>
            </a:r>
            <a:endParaRPr lang="en-AU" i="1" dirty="0"/>
          </a:p>
          <a:p>
            <a:endParaRPr lang="en-AU" dirty="0"/>
          </a:p>
        </p:txBody>
      </p:sp>
    </p:spTree>
    <p:extLst>
      <p:ext uri="{BB962C8B-B14F-4D97-AF65-F5344CB8AC3E}">
        <p14:creationId xmlns:p14="http://schemas.microsoft.com/office/powerpoint/2010/main" val="14167047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600" b="1" dirty="0" smtClean="0"/>
              <a:t>Paragraph 1</a:t>
            </a:r>
            <a:r>
              <a:rPr lang="en-AU" sz="3600" dirty="0" smtClean="0"/>
              <a:t>: Poetic technique 1 (each paragraph to discuss a different technique)</a:t>
            </a:r>
            <a:endParaRPr lang="en-AU" sz="3600" dirty="0"/>
          </a:p>
        </p:txBody>
      </p:sp>
      <p:sp>
        <p:nvSpPr>
          <p:cNvPr id="3" name="Content Placeholder 2"/>
          <p:cNvSpPr>
            <a:spLocks noGrp="1"/>
          </p:cNvSpPr>
          <p:nvPr>
            <p:ph idx="1"/>
          </p:nvPr>
        </p:nvSpPr>
        <p:spPr/>
        <p:txBody>
          <a:bodyPr>
            <a:normAutofit lnSpcReduction="10000"/>
          </a:bodyPr>
          <a:lstStyle/>
          <a:p>
            <a:pPr marL="0" indent="0">
              <a:buNone/>
            </a:pPr>
            <a:r>
              <a:rPr lang="en-AU" dirty="0"/>
              <a:t> </a:t>
            </a:r>
          </a:p>
          <a:p>
            <a:pPr marL="0" indent="0">
              <a:buNone/>
            </a:pPr>
            <a:r>
              <a:rPr lang="en-AU" dirty="0"/>
              <a:t>❏ </a:t>
            </a:r>
            <a:r>
              <a:rPr lang="en-US" dirty="0"/>
              <a:t>Discussion of poem includes an understanding of the way in which a poetic technique has been used in the poem:</a:t>
            </a:r>
            <a:endParaRPr lang="en-AU" dirty="0"/>
          </a:p>
          <a:p>
            <a:r>
              <a:rPr lang="en-US" dirty="0"/>
              <a:t>Simile, Alliteration, Rhyme, Rhythm, Personification, Metaphor, Onomatopoeia, </a:t>
            </a:r>
            <a:r>
              <a:rPr lang="en-US" dirty="0" smtClean="0"/>
              <a:t>Repetition</a:t>
            </a:r>
            <a:r>
              <a:rPr lang="en-US" dirty="0"/>
              <a:t> </a:t>
            </a:r>
            <a:endParaRPr lang="en-AU" dirty="0"/>
          </a:p>
          <a:p>
            <a:endParaRPr lang="en-AU" dirty="0"/>
          </a:p>
        </p:txBody>
      </p:sp>
    </p:spTree>
    <p:extLst>
      <p:ext uri="{BB962C8B-B14F-4D97-AF65-F5344CB8AC3E}">
        <p14:creationId xmlns:p14="http://schemas.microsoft.com/office/powerpoint/2010/main" val="3151991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600" b="1" dirty="0"/>
              <a:t>Paragraph 1</a:t>
            </a:r>
            <a:r>
              <a:rPr lang="en-AU" sz="3600" dirty="0"/>
              <a:t>: Poetic technique 1 (each paragraph to discuss a different technique)</a:t>
            </a:r>
          </a:p>
        </p:txBody>
      </p:sp>
      <p:sp>
        <p:nvSpPr>
          <p:cNvPr id="3" name="Content Placeholder 2"/>
          <p:cNvSpPr>
            <a:spLocks noGrp="1"/>
          </p:cNvSpPr>
          <p:nvPr>
            <p:ph idx="1"/>
          </p:nvPr>
        </p:nvSpPr>
        <p:spPr/>
        <p:txBody>
          <a:bodyPr/>
          <a:lstStyle/>
          <a:p>
            <a:pPr marL="0" indent="0">
              <a:buNone/>
            </a:pPr>
            <a:r>
              <a:rPr lang="en-AU" dirty="0"/>
              <a:t>❏ </a:t>
            </a:r>
            <a:r>
              <a:rPr lang="en-US" dirty="0"/>
              <a:t>How the technique is used to show </a:t>
            </a:r>
            <a:r>
              <a:rPr lang="en-US" dirty="0" smtClean="0"/>
              <a:t>ideas</a:t>
            </a:r>
          </a:p>
          <a:p>
            <a:pPr marL="0" indent="0">
              <a:buNone/>
            </a:pPr>
            <a:endParaRPr lang="en-US" dirty="0"/>
          </a:p>
          <a:p>
            <a:r>
              <a:rPr lang="en-AU" i="1" dirty="0"/>
              <a:t>An important technique in the poem </a:t>
            </a:r>
            <a:r>
              <a:rPr lang="en-AU" i="1" dirty="0" smtClean="0"/>
              <a:t>is…which illustrates/evokes/symbolises…</a:t>
            </a:r>
          </a:p>
          <a:p>
            <a:pPr marL="0" indent="0">
              <a:buNone/>
            </a:pPr>
            <a:r>
              <a:rPr lang="en-AU" i="1" dirty="0" smtClean="0"/>
              <a:t>OR</a:t>
            </a:r>
            <a:endParaRPr lang="en-AU" i="1" dirty="0"/>
          </a:p>
          <a:p>
            <a:r>
              <a:rPr lang="en-AU" i="1" dirty="0"/>
              <a:t>Throughout the poem there is the technique of…</a:t>
            </a:r>
          </a:p>
          <a:p>
            <a:pPr marL="0" indent="0">
              <a:buNone/>
            </a:pPr>
            <a:endParaRPr lang="en-AU" dirty="0"/>
          </a:p>
          <a:p>
            <a:endParaRPr lang="en-AU" dirty="0"/>
          </a:p>
        </p:txBody>
      </p:sp>
    </p:spTree>
    <p:extLst>
      <p:ext uri="{BB962C8B-B14F-4D97-AF65-F5344CB8AC3E}">
        <p14:creationId xmlns:p14="http://schemas.microsoft.com/office/powerpoint/2010/main" val="11228929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600" b="1" dirty="0"/>
              <a:t>Paragraph 1</a:t>
            </a:r>
            <a:r>
              <a:rPr lang="en-AU" sz="3600" dirty="0"/>
              <a:t>: Poetic technique 1 (each paragraph to discuss a different technique)</a:t>
            </a:r>
          </a:p>
        </p:txBody>
      </p:sp>
      <p:sp>
        <p:nvSpPr>
          <p:cNvPr id="3" name="Content Placeholder 2"/>
          <p:cNvSpPr>
            <a:spLocks noGrp="1"/>
          </p:cNvSpPr>
          <p:nvPr>
            <p:ph idx="1"/>
          </p:nvPr>
        </p:nvSpPr>
        <p:spPr/>
        <p:txBody>
          <a:bodyPr/>
          <a:lstStyle/>
          <a:p>
            <a:pPr marL="0" indent="0">
              <a:buNone/>
            </a:pPr>
            <a:r>
              <a:rPr lang="en-AU" dirty="0"/>
              <a:t>❏ </a:t>
            </a:r>
            <a:r>
              <a:rPr lang="en-US" dirty="0"/>
              <a:t>How technique engages the </a:t>
            </a:r>
            <a:r>
              <a:rPr lang="en-US" dirty="0" smtClean="0"/>
              <a:t>reader</a:t>
            </a:r>
            <a:endParaRPr lang="en-AU" dirty="0"/>
          </a:p>
          <a:p>
            <a:r>
              <a:rPr lang="en-AU" i="1" dirty="0"/>
              <a:t>One effect of the technique of…is to…Another effect of it is to</a:t>
            </a:r>
            <a:r>
              <a:rPr lang="en-AU" i="1" dirty="0" smtClean="0"/>
              <a:t>…</a:t>
            </a:r>
          </a:p>
          <a:p>
            <a:pPr marL="0" indent="0">
              <a:buNone/>
            </a:pPr>
            <a:r>
              <a:rPr lang="en-AU" i="1" dirty="0" smtClean="0"/>
              <a:t>OR</a:t>
            </a:r>
            <a:endParaRPr lang="en-AU" i="1" dirty="0"/>
          </a:p>
          <a:p>
            <a:r>
              <a:rPr lang="en-AU" i="1" dirty="0"/>
              <a:t>Through using this technique, the poem</a:t>
            </a:r>
            <a:r>
              <a:rPr lang="en-AU" i="1" dirty="0" smtClean="0"/>
              <a:t>…</a:t>
            </a:r>
          </a:p>
          <a:p>
            <a:pPr marL="0" indent="0">
              <a:buNone/>
            </a:pPr>
            <a:r>
              <a:rPr lang="en-AU" i="1" dirty="0" smtClean="0"/>
              <a:t>OR</a:t>
            </a:r>
            <a:endParaRPr lang="en-AU" i="1" dirty="0"/>
          </a:p>
          <a:p>
            <a:r>
              <a:rPr lang="en-AU" i="1" dirty="0"/>
              <a:t>By using the technique of…,the poet..</a:t>
            </a:r>
            <a:endParaRPr lang="en-AU" dirty="0"/>
          </a:p>
          <a:p>
            <a:pPr marL="0" indent="0">
              <a:buNone/>
            </a:pPr>
            <a:endParaRPr lang="en-AU" dirty="0"/>
          </a:p>
          <a:p>
            <a:endParaRPr lang="en-AU" dirty="0"/>
          </a:p>
        </p:txBody>
      </p:sp>
    </p:spTree>
    <p:extLst>
      <p:ext uri="{BB962C8B-B14F-4D97-AF65-F5344CB8AC3E}">
        <p14:creationId xmlns:p14="http://schemas.microsoft.com/office/powerpoint/2010/main" val="30951315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600" b="1" dirty="0"/>
              <a:t>Paragraph 1</a:t>
            </a:r>
            <a:r>
              <a:rPr lang="en-AU" sz="3600" dirty="0"/>
              <a:t>: Poetic technique 1 (each paragraph to discuss a different technique)</a:t>
            </a:r>
          </a:p>
        </p:txBody>
      </p:sp>
      <p:sp>
        <p:nvSpPr>
          <p:cNvPr id="3" name="Content Placeholder 2"/>
          <p:cNvSpPr>
            <a:spLocks noGrp="1"/>
          </p:cNvSpPr>
          <p:nvPr>
            <p:ph idx="1"/>
          </p:nvPr>
        </p:nvSpPr>
        <p:spPr/>
        <p:txBody>
          <a:bodyPr>
            <a:normAutofit fontScale="85000" lnSpcReduction="20000"/>
          </a:bodyPr>
          <a:lstStyle/>
          <a:p>
            <a:pPr marL="0" indent="0">
              <a:buNone/>
            </a:pPr>
            <a:r>
              <a:rPr lang="en-AU" dirty="0"/>
              <a:t>❏</a:t>
            </a:r>
            <a:r>
              <a:rPr lang="en-US" dirty="0"/>
              <a:t> Paragraph focusses on a main idea or technique and includes a number of examples, an explanation about each example and a concluding sentence which links the examples</a:t>
            </a:r>
            <a:r>
              <a:rPr lang="en-US" dirty="0" smtClean="0"/>
              <a:t>.</a:t>
            </a:r>
            <a:endParaRPr lang="en-US" dirty="0"/>
          </a:p>
          <a:p>
            <a:r>
              <a:rPr lang="en-AU" i="1" dirty="0"/>
              <a:t>The words “…” are an example of…which</a:t>
            </a:r>
            <a:r>
              <a:rPr lang="en-AU" i="1" dirty="0" smtClean="0"/>
              <a:t>…</a:t>
            </a:r>
          </a:p>
          <a:p>
            <a:r>
              <a:rPr lang="en-AU" i="1" dirty="0" smtClean="0"/>
              <a:t>OR</a:t>
            </a:r>
            <a:endParaRPr lang="en-AU" i="1" dirty="0"/>
          </a:p>
          <a:p>
            <a:r>
              <a:rPr lang="en-AU" i="1" dirty="0"/>
              <a:t>An instance of…is</a:t>
            </a:r>
            <a:r>
              <a:rPr lang="en-AU" i="1" dirty="0" smtClean="0"/>
              <a:t>…</a:t>
            </a:r>
          </a:p>
          <a:p>
            <a:pPr marL="0" indent="0">
              <a:buNone/>
            </a:pPr>
            <a:r>
              <a:rPr lang="en-AU" i="1" dirty="0" smtClean="0"/>
              <a:t>OR</a:t>
            </a:r>
            <a:endParaRPr lang="en-AU" i="1" dirty="0"/>
          </a:p>
          <a:p>
            <a:r>
              <a:rPr lang="en-AU" i="1" dirty="0"/>
              <a:t>The technique of…does two things. Firstly, it…Secondly, it also….</a:t>
            </a:r>
          </a:p>
          <a:p>
            <a:pPr marL="0" indent="0">
              <a:buNone/>
            </a:pPr>
            <a:endParaRPr lang="en-AU" dirty="0"/>
          </a:p>
          <a:p>
            <a:endParaRPr lang="en-AU" dirty="0"/>
          </a:p>
        </p:txBody>
      </p:sp>
    </p:spTree>
    <p:extLst>
      <p:ext uri="{BB962C8B-B14F-4D97-AF65-F5344CB8AC3E}">
        <p14:creationId xmlns:p14="http://schemas.microsoft.com/office/powerpoint/2010/main" val="2930600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Protest poem</a:t>
            </a:r>
            <a:endParaRPr lang="en-AU" dirty="0"/>
          </a:p>
        </p:txBody>
      </p:sp>
      <p:sp>
        <p:nvSpPr>
          <p:cNvPr id="6" name="Content Placeholder 5"/>
          <p:cNvSpPr>
            <a:spLocks noGrp="1"/>
          </p:cNvSpPr>
          <p:nvPr>
            <p:ph idx="1"/>
          </p:nvPr>
        </p:nvSpPr>
        <p:spPr/>
        <p:txBody>
          <a:bodyPr/>
          <a:lstStyle/>
          <a:p>
            <a:r>
              <a:rPr lang="en-AU" dirty="0" err="1" smtClean="0"/>
              <a:t>Oodgerie</a:t>
            </a:r>
            <a:r>
              <a:rPr lang="en-AU" dirty="0" smtClean="0"/>
              <a:t> was known for her poems which were seen as protest poems about the treatment of Indigenous people in Australia.</a:t>
            </a:r>
          </a:p>
          <a:p>
            <a:r>
              <a:rPr lang="en-AU" dirty="0" smtClean="0"/>
              <a:t>What do you think were some things she was protesting?</a:t>
            </a:r>
            <a:endParaRPr lang="en-AU" dirty="0"/>
          </a:p>
        </p:txBody>
      </p:sp>
    </p:spTree>
    <p:extLst>
      <p:ext uri="{BB962C8B-B14F-4D97-AF65-F5344CB8AC3E}">
        <p14:creationId xmlns:p14="http://schemas.microsoft.com/office/powerpoint/2010/main" val="3547204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0" y="228600"/>
            <a:ext cx="7772400" cy="1143000"/>
          </a:xfrm>
        </p:spPr>
        <p:txBody>
          <a:bodyPr/>
          <a:lstStyle/>
          <a:p>
            <a:r>
              <a:rPr lang="en-US" altLang="en-US"/>
              <a:t>In the beginning…</a:t>
            </a:r>
          </a:p>
        </p:txBody>
      </p:sp>
      <p:sp>
        <p:nvSpPr>
          <p:cNvPr id="21507" name="Rectangle 3"/>
          <p:cNvSpPr>
            <a:spLocks noGrp="1" noChangeArrowheads="1"/>
          </p:cNvSpPr>
          <p:nvPr>
            <p:ph type="subTitle" idx="1"/>
          </p:nvPr>
        </p:nvSpPr>
        <p:spPr>
          <a:xfrm>
            <a:off x="304800" y="1524000"/>
            <a:ext cx="5105400" cy="914400"/>
          </a:xfrm>
        </p:spPr>
        <p:txBody>
          <a:bodyPr/>
          <a:lstStyle/>
          <a:p>
            <a:r>
              <a:rPr lang="en-US" altLang="en-US" sz="2400" dirty="0"/>
              <a:t>The first Australian Settlers arrived in Australia in 1788.</a:t>
            </a:r>
            <a:endParaRPr lang="en-US" altLang="en-US" dirty="0"/>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8288" y="1828800"/>
            <a:ext cx="3795712"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9" name="Rectangle 5"/>
          <p:cNvSpPr>
            <a:spLocks noChangeArrowheads="1"/>
          </p:cNvSpPr>
          <p:nvPr/>
        </p:nvSpPr>
        <p:spPr bwMode="auto">
          <a:xfrm>
            <a:off x="381000" y="2590800"/>
            <a:ext cx="4648200" cy="228282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dirty="0"/>
              <a:t>A British sailor called Captain Cook had arrived in Australia 18 years earlier and it had been decided that the country was “Terra Nullius” - literally “Land Empty.”</a:t>
            </a:r>
          </a:p>
        </p:txBody>
      </p:sp>
      <p:sp>
        <p:nvSpPr>
          <p:cNvPr id="21510" name="Rectangle 6"/>
          <p:cNvSpPr>
            <a:spLocks noChangeArrowheads="1"/>
          </p:cNvSpPr>
          <p:nvPr/>
        </p:nvSpPr>
        <p:spPr bwMode="auto">
          <a:xfrm>
            <a:off x="1676400" y="4940300"/>
            <a:ext cx="3352800" cy="19177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a:t>In other words, the British could claim the land and send whoever they liked there.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additive="base">
                                        <p:cTn id="7" dur="500" fill="hold"/>
                                        <p:tgtEl>
                                          <p:spTgt spid="21508"/>
                                        </p:tgtEl>
                                        <p:attrNameLst>
                                          <p:attrName>ppt_x</p:attrName>
                                        </p:attrNameLst>
                                      </p:cBhvr>
                                      <p:tavLst>
                                        <p:tav tm="0">
                                          <p:val>
                                            <p:strVal val="#ppt_x"/>
                                          </p:val>
                                        </p:tav>
                                        <p:tav tm="100000">
                                          <p:val>
                                            <p:strVal val="#ppt_x"/>
                                          </p:val>
                                        </p:tav>
                                      </p:tavLst>
                                    </p:anim>
                                    <p:anim calcmode="lin" valueType="num">
                                      <p:cBhvr additive="base">
                                        <p:cTn id="8" dur="500" fill="hold"/>
                                        <p:tgtEl>
                                          <p:spTgt spid="2150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0" end="0"/>
                                            </p:txEl>
                                          </p:spTgt>
                                        </p:tgtEl>
                                        <p:attrNameLst>
                                          <p:attrName>style.visibility</p:attrName>
                                        </p:attrNameLst>
                                      </p:cBhvr>
                                      <p:to>
                                        <p:strVal val="visible"/>
                                      </p:to>
                                    </p:set>
                                    <p:anim calcmode="lin" valueType="num">
                                      <p:cBhvr additive="base">
                                        <p:cTn id="13"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9"/>
                                        </p:tgtEl>
                                        <p:attrNameLst>
                                          <p:attrName>style.visibility</p:attrName>
                                        </p:attrNameLst>
                                      </p:cBhvr>
                                      <p:to>
                                        <p:strVal val="visible"/>
                                      </p:to>
                                    </p:set>
                                    <p:anim calcmode="lin" valueType="num">
                                      <p:cBhvr additive="base">
                                        <p:cTn id="19" dur="500" fill="hold"/>
                                        <p:tgtEl>
                                          <p:spTgt spid="21509"/>
                                        </p:tgtEl>
                                        <p:attrNameLst>
                                          <p:attrName>ppt_x</p:attrName>
                                        </p:attrNameLst>
                                      </p:cBhvr>
                                      <p:tavLst>
                                        <p:tav tm="0">
                                          <p:val>
                                            <p:strVal val="#ppt_x"/>
                                          </p:val>
                                        </p:tav>
                                        <p:tav tm="100000">
                                          <p:val>
                                            <p:strVal val="#ppt_x"/>
                                          </p:val>
                                        </p:tav>
                                      </p:tavLst>
                                    </p:anim>
                                    <p:anim calcmode="lin" valueType="num">
                                      <p:cBhvr additive="base">
                                        <p:cTn id="20" dur="500" fill="hold"/>
                                        <p:tgtEl>
                                          <p:spTgt spid="2150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10"/>
                                        </p:tgtEl>
                                        <p:attrNameLst>
                                          <p:attrName>style.visibility</p:attrName>
                                        </p:attrNameLst>
                                      </p:cBhvr>
                                      <p:to>
                                        <p:strVal val="visible"/>
                                      </p:to>
                                    </p:set>
                                    <p:anim calcmode="lin" valueType="num">
                                      <p:cBhvr additive="base">
                                        <p:cTn id="25" dur="500" fill="hold"/>
                                        <p:tgtEl>
                                          <p:spTgt spid="21510"/>
                                        </p:tgtEl>
                                        <p:attrNameLst>
                                          <p:attrName>ppt_x</p:attrName>
                                        </p:attrNameLst>
                                      </p:cBhvr>
                                      <p:tavLst>
                                        <p:tav tm="0">
                                          <p:val>
                                            <p:strVal val="#ppt_x"/>
                                          </p:val>
                                        </p:tav>
                                        <p:tav tm="100000">
                                          <p:val>
                                            <p:strVal val="#ppt_x"/>
                                          </p:val>
                                        </p:tav>
                                      </p:tavLst>
                                    </p:anim>
                                    <p:anim calcmode="lin" valueType="num">
                                      <p:cBhvr additive="base">
                                        <p:cTn id="26" dur="500" fill="hold"/>
                                        <p:tgtEl>
                                          <p:spTgt spid="215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21509" grpId="0"/>
      <p:bldP spid="215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ctrTitle"/>
          </p:nvPr>
        </p:nvSpPr>
        <p:spPr>
          <a:xfrm>
            <a:off x="0" y="228600"/>
            <a:ext cx="7772400" cy="1143000"/>
          </a:xfrm>
        </p:spPr>
        <p:txBody>
          <a:bodyPr/>
          <a:lstStyle/>
          <a:p>
            <a:r>
              <a:rPr lang="en-US" altLang="en-US"/>
              <a:t>In the beginning…</a:t>
            </a:r>
          </a:p>
        </p:txBody>
      </p:sp>
      <p:sp>
        <p:nvSpPr>
          <p:cNvPr id="1027" name="Rectangle 3"/>
          <p:cNvSpPr>
            <a:spLocks noGrp="1" noChangeArrowheads="1"/>
          </p:cNvSpPr>
          <p:nvPr>
            <p:ph type="subTitle" idx="1"/>
          </p:nvPr>
        </p:nvSpPr>
        <p:spPr>
          <a:xfrm>
            <a:off x="304800" y="1524000"/>
            <a:ext cx="5105400" cy="914400"/>
          </a:xfrm>
        </p:spPr>
        <p:txBody>
          <a:bodyPr/>
          <a:lstStyle/>
          <a:p>
            <a:r>
              <a:rPr lang="en-US" altLang="en-US" sz="2400"/>
              <a:t>The “First” Australians would be the following people:</a:t>
            </a:r>
            <a:endParaRPr lang="en-US" alt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8288" y="1828800"/>
            <a:ext cx="3795712"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9" name="Rectangle 5"/>
          <p:cNvSpPr>
            <a:spLocks noChangeArrowheads="1"/>
          </p:cNvSpPr>
          <p:nvPr/>
        </p:nvSpPr>
        <p:spPr bwMode="auto">
          <a:xfrm>
            <a:off x="304800" y="2384425"/>
            <a:ext cx="4648200" cy="447357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a:t>Embarked at Portsmouth</a:t>
            </a:r>
          </a:p>
          <a:p>
            <a:endParaRPr lang="en-US" altLang="en-US"/>
          </a:p>
          <a:p>
            <a:r>
              <a:rPr lang="en-US" altLang="en-US"/>
              <a:t>    * Officials and passengers: 15</a:t>
            </a:r>
          </a:p>
          <a:p>
            <a:r>
              <a:rPr lang="en-US" altLang="en-US"/>
              <a:t>    * Ships' crews: 323</a:t>
            </a:r>
          </a:p>
          <a:p>
            <a:r>
              <a:rPr lang="en-US" altLang="en-US"/>
              <a:t>    * Marines: 247</a:t>
            </a:r>
          </a:p>
          <a:p>
            <a:r>
              <a:rPr lang="en-US" altLang="en-US"/>
              <a:t>    * Marines wives and children: 46</a:t>
            </a:r>
          </a:p>
          <a:p>
            <a:r>
              <a:rPr lang="en-US" altLang="en-US"/>
              <a:t>    * Convicts (males): 582</a:t>
            </a:r>
          </a:p>
          <a:p>
            <a:r>
              <a:rPr lang="en-US" altLang="en-US"/>
              <a:t>    * Convicts (females): 193</a:t>
            </a:r>
          </a:p>
          <a:p>
            <a:r>
              <a:rPr lang="en-US" altLang="en-US"/>
              <a:t>    * Convicts' children: 14</a:t>
            </a:r>
          </a:p>
          <a:p>
            <a:r>
              <a:rPr lang="en-US" altLang="en-US"/>
              <a:t>    * Total embarked: 1420</a:t>
            </a:r>
          </a:p>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additive="base">
                                        <p:cTn id="7" dur="500" fill="hold"/>
                                        <p:tgtEl>
                                          <p:spTgt spid="10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9"/>
                                        </p:tgtEl>
                                        <p:attrNameLst>
                                          <p:attrName>style.visibility</p:attrName>
                                        </p:attrNameLst>
                                      </p:cBhvr>
                                      <p:to>
                                        <p:strVal val="visible"/>
                                      </p:to>
                                    </p:set>
                                    <p:anim calcmode="lin" valueType="num">
                                      <p:cBhvr additive="base">
                                        <p:cTn id="13" dur="500" fill="hold"/>
                                        <p:tgtEl>
                                          <p:spTgt spid="1029"/>
                                        </p:tgtEl>
                                        <p:attrNameLst>
                                          <p:attrName>ppt_x</p:attrName>
                                        </p:attrNameLst>
                                      </p:cBhvr>
                                      <p:tavLst>
                                        <p:tav tm="0">
                                          <p:val>
                                            <p:strVal val="#ppt_x"/>
                                          </p:val>
                                        </p:tav>
                                        <p:tav tm="100000">
                                          <p:val>
                                            <p:strVal val="#ppt_x"/>
                                          </p:val>
                                        </p:tav>
                                      </p:tavLst>
                                    </p:anim>
                                    <p:anim calcmode="lin" valueType="num">
                                      <p:cBhvr additive="base">
                                        <p:cTn id="14"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P spid="10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0" y="228600"/>
            <a:ext cx="7772400" cy="1143000"/>
          </a:xfrm>
        </p:spPr>
        <p:txBody>
          <a:bodyPr/>
          <a:lstStyle/>
          <a:p>
            <a:r>
              <a:rPr lang="en-US" altLang="en-US"/>
              <a:t>In the beginning…</a:t>
            </a:r>
          </a:p>
        </p:txBody>
      </p:sp>
      <p:sp>
        <p:nvSpPr>
          <p:cNvPr id="22531" name="Rectangle 3"/>
          <p:cNvSpPr>
            <a:spLocks noGrp="1" noChangeArrowheads="1"/>
          </p:cNvSpPr>
          <p:nvPr>
            <p:ph type="subTitle" idx="1"/>
          </p:nvPr>
        </p:nvSpPr>
        <p:spPr>
          <a:xfrm>
            <a:off x="304800" y="1524000"/>
            <a:ext cx="5105400" cy="914400"/>
          </a:xfrm>
        </p:spPr>
        <p:txBody>
          <a:bodyPr/>
          <a:lstStyle/>
          <a:p>
            <a:r>
              <a:rPr lang="en-US" altLang="en-US" sz="2400"/>
              <a:t>The “First” Australians would be the following people:</a:t>
            </a:r>
            <a:endParaRPr lang="en-US" altLang="en-US"/>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8288" y="1828800"/>
            <a:ext cx="3795712"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3" name="Rectangle 5"/>
          <p:cNvSpPr>
            <a:spLocks noChangeArrowheads="1"/>
          </p:cNvSpPr>
          <p:nvPr/>
        </p:nvSpPr>
        <p:spPr bwMode="auto">
          <a:xfrm>
            <a:off x="304800" y="2384425"/>
            <a:ext cx="4648200" cy="48387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a:t>Landed at Port Jackson</a:t>
            </a:r>
          </a:p>
          <a:p>
            <a:endParaRPr lang="en-US" altLang="en-US"/>
          </a:p>
          <a:p>
            <a:r>
              <a:rPr lang="en-US" altLang="en-US"/>
              <a:t>    * Officials and passengers: 14</a:t>
            </a:r>
          </a:p>
          <a:p>
            <a:r>
              <a:rPr lang="en-US" altLang="en-US"/>
              <a:t>    * Ships' crews: 306</a:t>
            </a:r>
          </a:p>
          <a:p>
            <a:r>
              <a:rPr lang="en-US" altLang="en-US"/>
              <a:t>    * Marines: 245</a:t>
            </a:r>
          </a:p>
          <a:p>
            <a:r>
              <a:rPr lang="en-US" altLang="en-US"/>
              <a:t>    * Marines wives and children: 54</a:t>
            </a:r>
          </a:p>
          <a:p>
            <a:r>
              <a:rPr lang="en-US" altLang="en-US"/>
              <a:t>    * Convicts (males): 543</a:t>
            </a:r>
          </a:p>
          <a:p>
            <a:r>
              <a:rPr lang="en-US" altLang="en-US"/>
              <a:t>    * Convicts (females): 189</a:t>
            </a:r>
          </a:p>
          <a:p>
            <a:r>
              <a:rPr lang="en-US" altLang="en-US"/>
              <a:t>    * Convicts' children: 22</a:t>
            </a:r>
          </a:p>
          <a:p>
            <a:r>
              <a:rPr lang="en-US" altLang="en-US"/>
              <a:t>    * Total landed: 1373</a:t>
            </a:r>
          </a:p>
          <a:p>
            <a:endParaRPr lang="en-US" altLang="en-US"/>
          </a:p>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3"/>
                                        </p:tgtEl>
                                        <p:attrNameLst>
                                          <p:attrName>style.visibility</p:attrName>
                                        </p:attrNameLst>
                                      </p:cBhvr>
                                      <p:to>
                                        <p:strVal val="visible"/>
                                      </p:to>
                                    </p:set>
                                    <p:anim calcmode="lin" valueType="num">
                                      <p:cBhvr additive="base">
                                        <p:cTn id="13" dur="500" fill="hold"/>
                                        <p:tgtEl>
                                          <p:spTgt spid="22533"/>
                                        </p:tgtEl>
                                        <p:attrNameLst>
                                          <p:attrName>ppt_x</p:attrName>
                                        </p:attrNameLst>
                                      </p:cBhvr>
                                      <p:tavLst>
                                        <p:tav tm="0">
                                          <p:val>
                                            <p:strVal val="#ppt_x"/>
                                          </p:val>
                                        </p:tav>
                                        <p:tav tm="100000">
                                          <p:val>
                                            <p:strVal val="#ppt_x"/>
                                          </p:val>
                                        </p:tav>
                                      </p:tavLst>
                                    </p:anim>
                                    <p:anim calcmode="lin" valueType="num">
                                      <p:cBhvr additive="base">
                                        <p:cTn id="14" dur="500" fill="hold"/>
                                        <p:tgtEl>
                                          <p:spTgt spid="225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P spid="225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0" y="228600"/>
            <a:ext cx="7772400" cy="1143000"/>
          </a:xfrm>
        </p:spPr>
        <p:txBody>
          <a:bodyPr/>
          <a:lstStyle/>
          <a:p>
            <a:r>
              <a:rPr lang="en-US" altLang="en-US"/>
              <a:t>In the beginning…</a:t>
            </a:r>
          </a:p>
        </p:txBody>
      </p:sp>
      <p:sp>
        <p:nvSpPr>
          <p:cNvPr id="23555" name="Rectangle 3"/>
          <p:cNvSpPr>
            <a:spLocks noGrp="1" noChangeArrowheads="1"/>
          </p:cNvSpPr>
          <p:nvPr>
            <p:ph type="subTitle" idx="1"/>
          </p:nvPr>
        </p:nvSpPr>
        <p:spPr>
          <a:xfrm>
            <a:off x="304800" y="1524000"/>
            <a:ext cx="5105400" cy="914400"/>
          </a:xfrm>
        </p:spPr>
        <p:txBody>
          <a:bodyPr/>
          <a:lstStyle/>
          <a:p>
            <a:r>
              <a:rPr lang="en-US" altLang="en-US" sz="2400"/>
              <a:t>The “First” Australians would be the following people:</a:t>
            </a:r>
            <a:endParaRPr lang="en-US" altLang="en-US"/>
          </a:p>
        </p:txBody>
      </p:sp>
      <p:sp>
        <p:nvSpPr>
          <p:cNvPr id="23557" name="Rectangle 5"/>
          <p:cNvSpPr>
            <a:spLocks noChangeArrowheads="1"/>
          </p:cNvSpPr>
          <p:nvPr/>
        </p:nvSpPr>
        <p:spPr bwMode="auto">
          <a:xfrm>
            <a:off x="304800" y="2384425"/>
            <a:ext cx="4648200" cy="48387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a:t>Landed at Port Jackson</a:t>
            </a:r>
          </a:p>
          <a:p>
            <a:endParaRPr lang="en-US" altLang="en-US"/>
          </a:p>
          <a:p>
            <a:r>
              <a:rPr lang="en-US" altLang="en-US"/>
              <a:t>    * Officials and passengers: 14</a:t>
            </a:r>
          </a:p>
          <a:p>
            <a:r>
              <a:rPr lang="en-US" altLang="en-US"/>
              <a:t>    * Ships' crews: 306</a:t>
            </a:r>
          </a:p>
          <a:p>
            <a:r>
              <a:rPr lang="en-US" altLang="en-US"/>
              <a:t>    * Marines: 245</a:t>
            </a:r>
          </a:p>
          <a:p>
            <a:r>
              <a:rPr lang="en-US" altLang="en-US"/>
              <a:t>    * Marines wives and children: 54</a:t>
            </a:r>
          </a:p>
          <a:p>
            <a:r>
              <a:rPr lang="en-US" altLang="en-US"/>
              <a:t>    * Convicts (males): 543</a:t>
            </a:r>
          </a:p>
          <a:p>
            <a:r>
              <a:rPr lang="en-US" altLang="en-US"/>
              <a:t>    * Convicts (females): 189</a:t>
            </a:r>
          </a:p>
          <a:p>
            <a:r>
              <a:rPr lang="en-US" altLang="en-US"/>
              <a:t>    * Convicts' children: 22</a:t>
            </a:r>
          </a:p>
          <a:p>
            <a:r>
              <a:rPr lang="en-US" altLang="en-US"/>
              <a:t>    * Total landed: 1373</a:t>
            </a:r>
          </a:p>
          <a:p>
            <a:endParaRPr lang="en-US" altLang="en-US"/>
          </a:p>
          <a:p>
            <a:endParaRPr lang="en-US" altLang="en-US"/>
          </a:p>
        </p:txBody>
      </p:sp>
      <p:sp>
        <p:nvSpPr>
          <p:cNvPr id="23558" name="Rectangle 6"/>
          <p:cNvSpPr>
            <a:spLocks noChangeArrowheads="1"/>
          </p:cNvSpPr>
          <p:nvPr/>
        </p:nvSpPr>
        <p:spPr bwMode="auto">
          <a:xfrm>
            <a:off x="5257800" y="1143000"/>
            <a:ext cx="3657600" cy="405447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sz="2000"/>
              <a:t>Embarked at Portsmouth</a:t>
            </a:r>
          </a:p>
          <a:p>
            <a:endParaRPr lang="en-US" altLang="en-US" sz="2000"/>
          </a:p>
          <a:p>
            <a:r>
              <a:rPr lang="en-US" altLang="en-US" sz="2000"/>
              <a:t>    * Officials and passengers: 15</a:t>
            </a:r>
          </a:p>
          <a:p>
            <a:r>
              <a:rPr lang="en-US" altLang="en-US" sz="2000"/>
              <a:t>    * Ships' crews: 323</a:t>
            </a:r>
          </a:p>
          <a:p>
            <a:r>
              <a:rPr lang="en-US" altLang="en-US" sz="2000"/>
              <a:t>    * Marines: 247</a:t>
            </a:r>
          </a:p>
          <a:p>
            <a:r>
              <a:rPr lang="en-US" altLang="en-US" sz="2000"/>
              <a:t>    * Marines wives and children: 46</a:t>
            </a:r>
          </a:p>
          <a:p>
            <a:r>
              <a:rPr lang="en-US" altLang="en-US" sz="2000"/>
              <a:t>    * Convicts (males): 582</a:t>
            </a:r>
          </a:p>
          <a:p>
            <a:r>
              <a:rPr lang="en-US" altLang="en-US" sz="2000"/>
              <a:t>    * Convicts (females): 193</a:t>
            </a:r>
          </a:p>
          <a:p>
            <a:r>
              <a:rPr lang="en-US" altLang="en-US" sz="2000"/>
              <a:t>    * Convicts' children: 14</a:t>
            </a:r>
          </a:p>
          <a:p>
            <a:r>
              <a:rPr lang="en-US" altLang="en-US" sz="2000"/>
              <a:t>    * Total embarked: 1420</a:t>
            </a:r>
          </a:p>
          <a:p>
            <a:endParaRPr lang="en-US" altLang="en-US" sz="2000"/>
          </a:p>
        </p:txBody>
      </p:sp>
      <p:sp>
        <p:nvSpPr>
          <p:cNvPr id="23559" name="Rectangle 7"/>
          <p:cNvSpPr>
            <a:spLocks noChangeArrowheads="1"/>
          </p:cNvSpPr>
          <p:nvPr/>
        </p:nvSpPr>
        <p:spPr bwMode="auto">
          <a:xfrm>
            <a:off x="4875213" y="5018088"/>
            <a:ext cx="4040187" cy="1465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sz="1800"/>
              <a:t>During the voyage there were 22 births (13 males, 9 females), while 69 people either died, were discharged, or deserted (61 males and 8 females).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8"/>
                                        </p:tgtEl>
                                        <p:attrNameLst>
                                          <p:attrName>style.visibility</p:attrName>
                                        </p:attrNameLst>
                                      </p:cBhvr>
                                      <p:to>
                                        <p:strVal val="visible"/>
                                      </p:to>
                                    </p:set>
                                    <p:anim calcmode="lin" valueType="num">
                                      <p:cBhvr additive="base">
                                        <p:cTn id="7" dur="500" fill="hold"/>
                                        <p:tgtEl>
                                          <p:spTgt spid="23558"/>
                                        </p:tgtEl>
                                        <p:attrNameLst>
                                          <p:attrName>ppt_x</p:attrName>
                                        </p:attrNameLst>
                                      </p:cBhvr>
                                      <p:tavLst>
                                        <p:tav tm="0">
                                          <p:val>
                                            <p:strVal val="#ppt_x"/>
                                          </p:val>
                                        </p:tav>
                                        <p:tav tm="100000">
                                          <p:val>
                                            <p:strVal val="#ppt_x"/>
                                          </p:val>
                                        </p:tav>
                                      </p:tavLst>
                                    </p:anim>
                                    <p:anim calcmode="lin" valueType="num">
                                      <p:cBhvr additive="base">
                                        <p:cTn id="8" dur="500" fill="hold"/>
                                        <p:tgtEl>
                                          <p:spTgt spid="2355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5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P spid="235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0" y="228600"/>
            <a:ext cx="7772400" cy="1143000"/>
          </a:xfrm>
        </p:spPr>
        <p:txBody>
          <a:bodyPr/>
          <a:lstStyle/>
          <a:p>
            <a:r>
              <a:rPr lang="en-US" altLang="en-US"/>
              <a:t>In the beginning…</a:t>
            </a:r>
          </a:p>
        </p:txBody>
      </p:sp>
      <p:sp>
        <p:nvSpPr>
          <p:cNvPr id="24581" name="Rectangle 5"/>
          <p:cNvSpPr>
            <a:spLocks noChangeArrowheads="1"/>
          </p:cNvSpPr>
          <p:nvPr/>
        </p:nvSpPr>
        <p:spPr bwMode="auto">
          <a:xfrm>
            <a:off x="304800" y="1295400"/>
            <a:ext cx="8458200" cy="100647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sz="2000"/>
              <a:t>Of course, as it was, there were already people living in Australia.</a:t>
            </a:r>
          </a:p>
          <a:p>
            <a:r>
              <a:rPr lang="en-US" altLang="en-US" sz="2000"/>
              <a:t>The various tribes of the Aboriginal People of Australia had been living in the country for about 40,000 to 50,000 years. Which is quite a while.</a:t>
            </a:r>
          </a:p>
        </p:txBody>
      </p:sp>
      <p:sp>
        <p:nvSpPr>
          <p:cNvPr id="24582" name="Rectangle 6"/>
          <p:cNvSpPr>
            <a:spLocks noChangeArrowheads="1"/>
          </p:cNvSpPr>
          <p:nvPr/>
        </p:nvSpPr>
        <p:spPr bwMode="auto">
          <a:xfrm>
            <a:off x="304800" y="2667000"/>
            <a:ext cx="4040188"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sz="2000"/>
              <a:t>You can imagine them not being too happy about a bunch of pale strangers turning up and taking their land.</a:t>
            </a:r>
            <a:endParaRPr lang="en-US" altLang="en-US" sz="1800"/>
          </a:p>
        </p:txBody>
      </p:sp>
      <p:pic>
        <p:nvPicPr>
          <p:cNvPr id="2458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362200"/>
            <a:ext cx="4800600" cy="469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5" name="Rectangle 9"/>
          <p:cNvSpPr>
            <a:spLocks noChangeArrowheads="1"/>
          </p:cNvSpPr>
          <p:nvPr/>
        </p:nvSpPr>
        <p:spPr bwMode="auto">
          <a:xfrm>
            <a:off x="533400" y="4267200"/>
            <a:ext cx="3228975" cy="228282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a:t>This picture, an engraving from the 1800s shows the original Australians kicking up a fuss as Captain Cook arrives.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anim calcmode="lin" valueType="num">
                                      <p:cBhvr additive="base">
                                        <p:cTn id="7" dur="500" fill="hold"/>
                                        <p:tgtEl>
                                          <p:spTgt spid="24581"/>
                                        </p:tgtEl>
                                        <p:attrNameLst>
                                          <p:attrName>ppt_x</p:attrName>
                                        </p:attrNameLst>
                                      </p:cBhvr>
                                      <p:tavLst>
                                        <p:tav tm="0">
                                          <p:val>
                                            <p:strVal val="#ppt_x"/>
                                          </p:val>
                                        </p:tav>
                                        <p:tav tm="100000">
                                          <p:val>
                                            <p:strVal val="#ppt_x"/>
                                          </p:val>
                                        </p:tav>
                                      </p:tavLst>
                                    </p:anim>
                                    <p:anim calcmode="lin" valueType="num">
                                      <p:cBhvr additive="base">
                                        <p:cTn id="8" dur="500" fill="hold"/>
                                        <p:tgtEl>
                                          <p:spTgt spid="2458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58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458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4585"/>
                                        </p:tgtEl>
                                        <p:attrNameLst>
                                          <p:attrName>style.visibility</p:attrName>
                                        </p:attrNameLst>
                                      </p:cBhvr>
                                      <p:to>
                                        <p:strVal val="visible"/>
                                      </p:to>
                                    </p:set>
                                    <p:anim calcmode="lin" valueType="num">
                                      <p:cBhvr additive="base">
                                        <p:cTn id="21" dur="500" fill="hold"/>
                                        <p:tgtEl>
                                          <p:spTgt spid="24585"/>
                                        </p:tgtEl>
                                        <p:attrNameLst>
                                          <p:attrName>ppt_x</p:attrName>
                                        </p:attrNameLst>
                                      </p:cBhvr>
                                      <p:tavLst>
                                        <p:tav tm="0">
                                          <p:val>
                                            <p:strVal val="#ppt_x"/>
                                          </p:val>
                                        </p:tav>
                                        <p:tav tm="100000">
                                          <p:val>
                                            <p:strVal val="#ppt_x"/>
                                          </p:val>
                                        </p:tav>
                                      </p:tavLst>
                                    </p:anim>
                                    <p:anim calcmode="lin" valueType="num">
                                      <p:cBhvr additive="base">
                                        <p:cTn id="22" dur="500" fill="hold"/>
                                        <p:tgtEl>
                                          <p:spTgt spid="245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P spid="24582" grpId="0"/>
      <p:bldP spid="24585" grpId="0"/>
    </p:bldLst>
  </p:timing>
</p:sld>
</file>

<file path=ppt/theme/theme1.xml><?xml version="1.0" encoding="utf-8"?>
<a:theme xmlns:a="http://schemas.openxmlformats.org/drawingml/2006/main" name="Desert">
  <a:themeElements>
    <a:clrScheme name="Desert 1">
      <a:dk1>
        <a:srgbClr val="000000"/>
      </a:dk1>
      <a:lt1>
        <a:srgbClr val="FFF367"/>
      </a:lt1>
      <a:dk2>
        <a:srgbClr val="9C321C"/>
      </a:dk2>
      <a:lt2>
        <a:srgbClr val="FABD27"/>
      </a:lt2>
      <a:accent1>
        <a:srgbClr val="E4672D"/>
      </a:accent1>
      <a:accent2>
        <a:srgbClr val="FF9966"/>
      </a:accent2>
      <a:accent3>
        <a:srgbClr val="CBADAB"/>
      </a:accent3>
      <a:accent4>
        <a:srgbClr val="DAD057"/>
      </a:accent4>
      <a:accent5>
        <a:srgbClr val="EFB8AD"/>
      </a:accent5>
      <a:accent6>
        <a:srgbClr val="E78A5C"/>
      </a:accent6>
      <a:hlink>
        <a:srgbClr val="CC3300"/>
      </a:hlink>
      <a:folHlink>
        <a:srgbClr val="996600"/>
      </a:folHlink>
    </a:clrScheme>
    <a:fontScheme name="Desert">
      <a:majorFont>
        <a:latin typeface="Tahoma"/>
        <a:ea typeface="MS Pゴシック"/>
        <a:cs typeface=""/>
      </a:majorFont>
      <a:minorFont>
        <a:latin typeface="Tahoma"/>
        <a:ea typeface="MS P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Desert 1">
        <a:dk1>
          <a:srgbClr val="000000"/>
        </a:dk1>
        <a:lt1>
          <a:srgbClr val="FFF367"/>
        </a:lt1>
        <a:dk2>
          <a:srgbClr val="9C321C"/>
        </a:dk2>
        <a:lt2>
          <a:srgbClr val="FABD27"/>
        </a:lt2>
        <a:accent1>
          <a:srgbClr val="E4672D"/>
        </a:accent1>
        <a:accent2>
          <a:srgbClr val="FF9966"/>
        </a:accent2>
        <a:accent3>
          <a:srgbClr val="CBADAB"/>
        </a:accent3>
        <a:accent4>
          <a:srgbClr val="DAD057"/>
        </a:accent4>
        <a:accent5>
          <a:srgbClr val="EFB8AD"/>
        </a:accent5>
        <a:accent6>
          <a:srgbClr val="E78A5C"/>
        </a:accent6>
        <a:hlink>
          <a:srgbClr val="CC3300"/>
        </a:hlink>
        <a:folHlink>
          <a:srgbClr val="9966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2004:Templates:Presentations:Designs:Desert</Template>
  <TotalTime>2723</TotalTime>
  <Words>1839</Words>
  <Application>Microsoft Office PowerPoint</Application>
  <PresentationFormat>On-screen Show (4:3)</PresentationFormat>
  <Paragraphs>209</Paragraphs>
  <Slides>38</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ＭＳ Ｐゴシック</vt:lpstr>
      <vt:lpstr>Arial</vt:lpstr>
      <vt:lpstr>MS Pゴシック</vt:lpstr>
      <vt:lpstr>Tahoma</vt:lpstr>
      <vt:lpstr>Desert</vt:lpstr>
      <vt:lpstr>No more Boomerang</vt:lpstr>
      <vt:lpstr>TODAY WE ARE LEARNING TO</vt:lpstr>
      <vt:lpstr>OODGEROO NOONUCCAL</vt:lpstr>
      <vt:lpstr>Protest poem</vt:lpstr>
      <vt:lpstr>In the beginning…</vt:lpstr>
      <vt:lpstr>In the beginning…</vt:lpstr>
      <vt:lpstr>In the beginning…</vt:lpstr>
      <vt:lpstr>In the beginning…</vt:lpstr>
      <vt:lpstr>In the beginning…</vt:lpstr>
      <vt:lpstr>In the beginning…</vt:lpstr>
      <vt:lpstr>In the beginning…</vt:lpstr>
      <vt:lpstr>What Happened After We Got Here</vt:lpstr>
      <vt:lpstr>What Happened After We Got Here</vt:lpstr>
      <vt:lpstr>What Happened After We Got Here</vt:lpstr>
      <vt:lpstr>What Happened After We Got Here</vt:lpstr>
      <vt:lpstr>What Happened After We Got Here</vt:lpstr>
      <vt:lpstr>What Happened After We Got Here</vt:lpstr>
      <vt:lpstr>Background information</vt:lpstr>
      <vt:lpstr>No more boomerang No more spear;  Now alll civilized-  Colour bar and beer.    No more corroboree,  Gay dance and din.  Now we got movies,  And pay to go in.    No more sharing  What the hunter brings.  Now we work for money,  Then pay it back for things.    Now we track bosses  To catch a few bob,  Now we go walkabout  On bus to the job.    One time naked,  Who never knew shame;  Now we put clothes on  To hide whatsaname.    No more gunya,  Now bungalow,  Paid by hire purchase  In twenty year or so.    Lay down the stone axe,  Take up the steel,  And work like a nigger  For a white man meal. </vt:lpstr>
      <vt:lpstr>Definitions</vt:lpstr>
      <vt:lpstr>Abstract art</vt:lpstr>
      <vt:lpstr>Aboriginal Art</vt:lpstr>
      <vt:lpstr>PowerPoint Presentation</vt:lpstr>
      <vt:lpstr>Activities</vt:lpstr>
      <vt:lpstr>Images</vt:lpstr>
      <vt:lpstr>Interpreting the poem</vt:lpstr>
      <vt:lpstr>Stanzas </vt:lpstr>
      <vt:lpstr>Poetic images</vt:lpstr>
      <vt:lpstr>Poetic images-what does each of these mean</vt:lpstr>
      <vt:lpstr>PowerPoint Presentation</vt:lpstr>
      <vt:lpstr>To write a poetry analysis of No More Boomerang</vt:lpstr>
      <vt:lpstr>Introduction: What is the poet’s message?</vt:lpstr>
      <vt:lpstr>Introduction: What is the poet’s message?</vt:lpstr>
      <vt:lpstr>Introduction: What is the poet’s message?</vt:lpstr>
      <vt:lpstr>Paragraph 1: Poetic technique 1 (each paragraph to discuss a different technique)</vt:lpstr>
      <vt:lpstr>Paragraph 1: Poetic technique 1 (each paragraph to discuss a different technique)</vt:lpstr>
      <vt:lpstr>Paragraph 1: Poetic technique 1 (each paragraph to discuss a different technique)</vt:lpstr>
      <vt:lpstr>Paragraph 1: Poetic technique 1 (each paragraph to discuss a different technique)</vt:lpstr>
    </vt:vector>
  </TitlesOfParts>
  <Company>M Bartlett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beginning…</dc:title>
  <dc:creator>M Bartlett</dc:creator>
  <cp:lastModifiedBy>Amra Pajalic</cp:lastModifiedBy>
  <cp:revision>36</cp:revision>
  <dcterms:created xsi:type="dcterms:W3CDTF">2007-02-08T03:13:23Z</dcterms:created>
  <dcterms:modified xsi:type="dcterms:W3CDTF">2017-09-21T03:04:49Z</dcterms:modified>
</cp:coreProperties>
</file>