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9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1" r:id="rId25"/>
    <p:sldId id="283" r:id="rId26"/>
    <p:sldId id="284" r:id="rId27"/>
    <p:sldId id="285" r:id="rId28"/>
    <p:sldId id="288" r:id="rId29"/>
    <p:sldId id="287" r:id="rId30"/>
    <p:sldId id="289" r:id="rId31"/>
    <p:sldId id="29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6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A3894-2D72-49D0-8172-69D56B8B2442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D4422-7F66-4D0E-93D7-029A3FB9A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2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01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58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48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02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79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50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41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2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41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198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9BC1-A082-461A-BE38-C32C40AA41FD}" type="datetimeFigureOut">
              <a:rPr lang="en-GB" smtClean="0"/>
              <a:t>21/09/2017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44A6-6E4F-4470-8514-0377A8ECEE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3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o6bIb_yiKs&amp;list=PLFD9D40CEDBEE777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LhqLh_c0NL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nthology.aqa.org.uk/attachments/1201.mp3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acjArDnRbY&amp;feature=results_video&amp;playnext=1&amp;list=PL8651AE30F121815B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hyperlink" Target="http://www.thescaremongers.com/" TargetMode="Externa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.telegraph.co.uk/multimedia/archive/01580/blue-sky_1580626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284" cy="68580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solidFill>
                  <a:schemeClr val="bg1"/>
                </a:solidFill>
              </a:rPr>
              <a:t>Out Of The Blue</a:t>
            </a:r>
            <a:endParaRPr lang="en-GB" sz="8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80112" y="4941168"/>
            <a:ext cx="3322712" cy="6809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>
                <a:solidFill>
                  <a:schemeClr val="bg1"/>
                </a:solidFill>
              </a:rPr>
              <a:t>b</a:t>
            </a:r>
            <a:r>
              <a:rPr lang="en-GB" dirty="0" smtClean="0">
                <a:solidFill>
                  <a:schemeClr val="bg1"/>
                </a:solidFill>
              </a:rPr>
              <a:t>y Simon </a:t>
            </a:r>
            <a:r>
              <a:rPr lang="en-GB" dirty="0" err="1" smtClean="0">
                <a:solidFill>
                  <a:schemeClr val="bg1"/>
                </a:solidFill>
              </a:rPr>
              <a:t>Armitage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7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telegraph.co.uk/multimedia/archive/01580/blue-sky_1580626c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5728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Background contextual research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Watch a documentary called ‘</a:t>
            </a:r>
            <a:r>
              <a:rPr lang="en-GB" dirty="0"/>
              <a:t>The Falling Man’ here: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www.youtube.com/watch?v=eo6bIb_yiKs&amp;list=PLFD9D40CEDBEE7777</a:t>
            </a:r>
            <a:endParaRPr lang="en-GB" sz="16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Watch the Fox News live footage of the Twin </a:t>
            </a:r>
            <a:r>
              <a:rPr lang="en-GB" dirty="0"/>
              <a:t>Towers attacks here: </a:t>
            </a:r>
            <a:r>
              <a:rPr lang="en-GB" sz="1600" dirty="0">
                <a:hlinkClick r:id="rId4"/>
              </a:rPr>
              <a:t>http://</a:t>
            </a:r>
            <a:r>
              <a:rPr lang="en-GB" sz="1600" dirty="0" smtClean="0">
                <a:hlinkClick r:id="rId4"/>
              </a:rPr>
              <a:t>www.youtube.com/watch?v=LhqLh_c0NL4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9206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.telegraph.co.uk/multimedia/archive/01580/blue-sky_1580626c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5728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Background to the poem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5410944" cy="499715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Poem taken from </a:t>
            </a:r>
            <a:r>
              <a:rPr lang="en-GB" dirty="0" err="1" smtClean="0"/>
              <a:t>Armitage’s</a:t>
            </a:r>
            <a:r>
              <a:rPr lang="en-GB" dirty="0" smtClean="0"/>
              <a:t> 2008 anthology of the same name. </a:t>
            </a:r>
          </a:p>
          <a:p>
            <a:r>
              <a:rPr lang="en-GB" dirty="0" smtClean="0"/>
              <a:t>All the poems in this anthology are a response to three separate conflicts, all of which have changed the world we live in. </a:t>
            </a:r>
          </a:p>
          <a:p>
            <a:r>
              <a:rPr lang="en-GB" dirty="0" smtClean="0"/>
              <a:t>This poem is told from the point of view of an English trader working in the North Tower of the World Trade Centre.</a:t>
            </a:r>
          </a:p>
          <a:p>
            <a:r>
              <a:rPr lang="en-GB" dirty="0" smtClean="0"/>
              <a:t>The poem-film was commissioned by Channel 5 and broadcast five years after the 9/11 attacks on America.</a:t>
            </a:r>
            <a:endParaRPr lang="en-GB" dirty="0"/>
          </a:p>
        </p:txBody>
      </p:sp>
      <p:pic>
        <p:nvPicPr>
          <p:cNvPr id="110598" name="Picture 6" descr="http://large.plodit.com/out-of-the-blue-book_SWBOTc4MTkwNDYzNDU4NA==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91466">
            <a:off x="5980442" y="1998593"/>
            <a:ext cx="2416766" cy="3788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92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 have picked me out.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Through a distant shot of a building ________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 have noticed now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that a white cotton shirt is ________, 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 fact ________ am _________, __________.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 in the clouds, but ________, _________.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Does anyone see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________worth saving?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So when will ________come?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you think you are ___________, __________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man shaking crumbs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 pegging out ________?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am ________ and 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________behind me is ________, _________,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 the white of surrender is not yet _________.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am not at the point of leaving, _________.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 ________goes by.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depth is appalling. ________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that others like me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should be wind-milling, ________, spiralling, _________.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Are your eyes __________,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__________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that here in the gills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 am still ___________.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But tiring, 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Sirens below are ________, firing.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 arm is numb and my nerves are _________.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Do you see me, my love. I am _________, _________.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Left Arrow Callout 4"/>
          <p:cNvSpPr/>
          <p:nvPr/>
        </p:nvSpPr>
        <p:spPr>
          <a:xfrm>
            <a:off x="4716016" y="0"/>
            <a:ext cx="4427984" cy="6858000"/>
          </a:xfrm>
          <a:prstGeom prst="leftArrowCallout">
            <a:avLst>
              <a:gd name="adj1" fmla="val 21841"/>
              <a:gd name="adj2" fmla="val 18591"/>
              <a:gd name="adj3" fmla="val 14518"/>
              <a:gd name="adj4" fmla="val 79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Try to fill the gaps. If you get stuck, you might refer to the </a:t>
            </a:r>
            <a:r>
              <a:rPr lang="en-GB" sz="2400" dirty="0" err="1" smtClean="0"/>
              <a:t>Wordle</a:t>
            </a:r>
            <a:r>
              <a:rPr lang="en-GB" sz="2400" dirty="0" smtClean="0"/>
              <a:t> cloud to help you.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b="1" dirty="0" smtClean="0"/>
              <a:t>You have 9 minutes.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Your objective is not to get it right, but to think logically about the type of word choices considering the context of the poem.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Perhaps think about poetic techniques that might be used.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4182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 l="7747" t="14391" r="8829" b="16704"/>
          <a:stretch>
            <a:fillRect/>
          </a:stretch>
        </p:blipFill>
        <p:spPr bwMode="auto">
          <a:xfrm>
            <a:off x="-2565" y="620688"/>
            <a:ext cx="918307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4186808" cy="1143000"/>
          </a:xfrm>
        </p:spPr>
        <p:txBody>
          <a:bodyPr/>
          <a:lstStyle/>
          <a:p>
            <a:r>
              <a:rPr lang="en-GB" b="1" u="sng" dirty="0" err="1" smtClean="0">
                <a:solidFill>
                  <a:srgbClr val="0070C0"/>
                </a:solidFill>
              </a:rPr>
              <a:t>Wordle</a:t>
            </a:r>
            <a:r>
              <a:rPr lang="en-GB" b="1" u="sng" dirty="0" smtClean="0">
                <a:solidFill>
                  <a:srgbClr val="0070C0"/>
                </a:solidFill>
              </a:rPr>
              <a:t> cloud</a:t>
            </a:r>
            <a:endParaRPr lang="en-GB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1"/>
          <p:cNvSpPr>
            <a:spLocks noChangeArrowheads="1"/>
          </p:cNvSpPr>
          <p:nvPr/>
        </p:nvSpPr>
        <p:spPr bwMode="auto">
          <a:xfrm>
            <a:off x="0" y="0"/>
            <a:ext cx="9144000" cy="689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have picked me out.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Through a distant shot of a building burning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 have noticed now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 a white cotton shirt is twirling, turning.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fact I am waving, waving.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Small in the clouds, but waving, waving.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Does anyone see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soul worth saving?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 when will you come?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you think you are watching, watching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man shaking crumbs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pegging out washing?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am trying and trying.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heat behind me is bullying, driving,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 the white of surrender is not yet flying.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am not at the point of leaving, diving.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 bird goes by.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depth is appalling. Appalling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 others like me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should be wind-milling, wheeling, spiralling, falling.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your eyes believing,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believing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that here in the gills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am still breathing.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But tiring, tiring.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Sirens below are wailing, firing.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My arm is numb and my nerves are sagging.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you see me, my love. I am failing, flagging.</a:t>
            </a:r>
            <a:endParaRPr kumimoji="0" lang="en-GB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188640"/>
            <a:ext cx="47880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3600" i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Extract from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GB" sz="13800" dirty="0" smtClean="0">
                <a:solidFill>
                  <a:srgbClr val="0070C0"/>
                </a:solidFill>
                <a:latin typeface="Reprise Title" pitchFamily="2" charset="0"/>
                <a:ea typeface="Times New Roman" pitchFamily="18" charset="0"/>
                <a:cs typeface="Arial" pitchFamily="34" charset="0"/>
              </a:rPr>
              <a:t>Out of </a:t>
            </a:r>
            <a:br>
              <a:rPr lang="en-GB" sz="13800" dirty="0" smtClean="0">
                <a:solidFill>
                  <a:srgbClr val="0070C0"/>
                </a:solidFill>
                <a:latin typeface="Reprise Title" pitchFamily="2" charset="0"/>
                <a:ea typeface="Times New Roman" pitchFamily="18" charset="0"/>
                <a:cs typeface="Arial" pitchFamily="34" charset="0"/>
              </a:rPr>
            </a:br>
            <a:r>
              <a:rPr lang="en-GB" sz="13800" dirty="0" smtClean="0">
                <a:solidFill>
                  <a:srgbClr val="0070C0"/>
                </a:solidFill>
                <a:latin typeface="Reprise Title" pitchFamily="2" charset="0"/>
                <a:ea typeface="Times New Roman" pitchFamily="18" charset="0"/>
                <a:cs typeface="Arial" pitchFamily="34" charset="0"/>
              </a:rPr>
              <a:t>the Blue</a:t>
            </a:r>
            <a:endParaRPr lang="en-GB" sz="7200" dirty="0" smtClean="0">
              <a:solidFill>
                <a:srgbClr val="0070C0"/>
              </a:solidFill>
              <a:latin typeface="Reprise Title" pitchFamily="2" charset="0"/>
            </a:endParaRPr>
          </a:p>
        </p:txBody>
      </p:sp>
      <p:sp>
        <p:nvSpPr>
          <p:cNvPr id="10" name="Flowchart: Merge 9">
            <a:hlinkClick r:id="rId2"/>
          </p:cNvPr>
          <p:cNvSpPr/>
          <p:nvPr/>
        </p:nvSpPr>
        <p:spPr>
          <a:xfrm rot="16200000">
            <a:off x="5148064" y="4509120"/>
            <a:ext cx="2304256" cy="20162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 smtClean="0"/>
              <a:t>CLICK   HERE TO PLAY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47947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.telegraph.co.uk/multimedia/archive/01580/blue-sky_1580626c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57284" cy="6858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835696" y="2060848"/>
            <a:ext cx="5760640" cy="4102224"/>
            <a:chOff x="4067944" y="1772816"/>
            <a:chExt cx="4317504" cy="3238128"/>
          </a:xfrm>
        </p:grpSpPr>
        <p:pic>
          <p:nvPicPr>
            <p:cNvPr id="5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67944" y="1772816"/>
              <a:ext cx="4317504" cy="3238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Isosceles Triangle 5">
              <a:hlinkClick r:id="rId3"/>
            </p:cNvPr>
            <p:cNvSpPr/>
            <p:nvPr/>
          </p:nvSpPr>
          <p:spPr>
            <a:xfrm rot="5400000">
              <a:off x="5328084" y="2456892"/>
              <a:ext cx="2268252" cy="1908212"/>
            </a:xfrm>
            <a:prstGeom prst="triangle">
              <a:avLst/>
            </a:prstGeom>
            <a:solidFill>
              <a:srgbClr val="000000">
                <a:alpha val="61176"/>
              </a:srgb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3200" dirty="0" smtClean="0"/>
                <a:t>PLAY</a:t>
              </a:r>
              <a:endParaRPr lang="en-GB" dirty="0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64219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Watch the video of the whole poem. How does it add to your understanding of the extract?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21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Complete activities in booklet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/>
              <a:t>What is significant about the narrator waving a white shirt?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What does the narrator describe he can see and how does he react?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What effect does the poet have addressing you as a reader directly?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The narrator feels insignificant. Why?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There are 2 meanings of 'flagging'. Why does Simon Armitage use this as the last word of the poem?</a:t>
            </a:r>
          </a:p>
        </p:txBody>
      </p:sp>
    </p:spTree>
    <p:extLst>
      <p:ext uri="{BB962C8B-B14F-4D97-AF65-F5344CB8AC3E}">
        <p14:creationId xmlns:p14="http://schemas.microsoft.com/office/powerpoint/2010/main" val="9218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7236296" cy="32129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3600" dirty="0" smtClean="0"/>
              <a:t> </a:t>
            </a:r>
          </a:p>
          <a:p>
            <a:pPr>
              <a:buNone/>
            </a:pPr>
            <a:r>
              <a:rPr lang="en-GB" sz="2800" b="1" u="sng" dirty="0" smtClean="0"/>
              <a:t>You</a:t>
            </a:r>
            <a:r>
              <a:rPr lang="en-GB" sz="2800" dirty="0" smtClean="0"/>
              <a:t> have picked me out.</a:t>
            </a:r>
          </a:p>
          <a:p>
            <a:pPr>
              <a:buNone/>
            </a:pPr>
            <a:r>
              <a:rPr lang="en-GB" sz="2800" dirty="0" smtClean="0"/>
              <a:t>Through a </a:t>
            </a:r>
            <a:r>
              <a:rPr lang="en-GB" sz="2800" u="sng" dirty="0" smtClean="0"/>
              <a:t>distant shot </a:t>
            </a:r>
            <a:r>
              <a:rPr lang="en-GB" sz="2800" dirty="0" smtClean="0"/>
              <a:t>of a </a:t>
            </a:r>
            <a:r>
              <a:rPr lang="en-GB" sz="2800" b="1" dirty="0" smtClean="0">
                <a:solidFill>
                  <a:srgbClr val="FF0000"/>
                </a:solidFill>
              </a:rPr>
              <a:t>b</a:t>
            </a:r>
            <a:r>
              <a:rPr lang="en-GB" sz="2800" dirty="0" smtClean="0"/>
              <a:t>uilding </a:t>
            </a:r>
            <a:r>
              <a:rPr lang="en-GB" sz="2800" b="1" dirty="0" smtClean="0">
                <a:solidFill>
                  <a:srgbClr val="FF0000"/>
                </a:solidFill>
              </a:rPr>
              <a:t>b</a:t>
            </a:r>
            <a:r>
              <a:rPr lang="en-GB" sz="2800" dirty="0" smtClean="0"/>
              <a:t>urning</a:t>
            </a:r>
          </a:p>
          <a:p>
            <a:pPr>
              <a:buNone/>
            </a:pPr>
            <a:r>
              <a:rPr lang="en-GB" sz="2800" dirty="0" smtClean="0"/>
              <a:t>you have noticed now</a:t>
            </a:r>
          </a:p>
          <a:p>
            <a:pPr>
              <a:buNone/>
            </a:pPr>
            <a:r>
              <a:rPr lang="en-GB" sz="2800" dirty="0" smtClean="0"/>
              <a:t>that a </a:t>
            </a:r>
            <a:r>
              <a:rPr lang="en-GB" sz="2800" dirty="0" smtClean="0">
                <a:solidFill>
                  <a:srgbClr val="7030A0"/>
                </a:solidFill>
              </a:rPr>
              <a:t>white</a:t>
            </a:r>
            <a:r>
              <a:rPr lang="en-GB" sz="2800" dirty="0" smtClean="0"/>
              <a:t> cotton shirt is </a:t>
            </a:r>
            <a:r>
              <a:rPr lang="en-GB" sz="2800" dirty="0" smtClean="0">
                <a:solidFill>
                  <a:srgbClr val="00B050"/>
                </a:solidFill>
              </a:rPr>
              <a:t>twirling, turning</a:t>
            </a:r>
            <a:r>
              <a:rPr lang="en-GB" sz="2800" dirty="0" smtClean="0"/>
              <a:t>.</a:t>
            </a:r>
          </a:p>
          <a:p>
            <a:pPr>
              <a:buNone/>
            </a:pPr>
            <a:r>
              <a:rPr lang="en-GB" sz="2000" dirty="0" smtClean="0"/>
              <a:t> </a:t>
            </a:r>
          </a:p>
          <a:p>
            <a:pPr>
              <a:buNone/>
            </a:pPr>
            <a:r>
              <a:rPr lang="en-GB" sz="2000" dirty="0" smtClean="0"/>
              <a:t> </a:t>
            </a:r>
          </a:p>
          <a:p>
            <a:pPr>
              <a:buNone/>
            </a:pPr>
            <a:r>
              <a:rPr lang="en-GB" sz="2000" dirty="0" smtClean="0"/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544" y="692696"/>
            <a:ext cx="406393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Pronoun</a:t>
            </a:r>
            <a:r>
              <a:rPr lang="en-GB" dirty="0" smtClean="0">
                <a:latin typeface="Comic Sans MS" pitchFamily="66" charset="0"/>
              </a:rPr>
              <a:t> 'you' draws reader's focus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179512" y="5373216"/>
            <a:ext cx="38519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White cotton shirt is the 'uniform' of the average office worker – could be anyone.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White = surrender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5805264"/>
            <a:ext cx="40324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Alliteration</a:t>
            </a:r>
            <a:r>
              <a:rPr lang="en-GB" dirty="0" smtClean="0">
                <a:latin typeface="Comic Sans MS" pitchFamily="66" charset="0"/>
              </a:rPr>
              <a:t> and </a:t>
            </a:r>
            <a:r>
              <a:rPr lang="en-GB" b="1" u="sng" dirty="0" smtClean="0">
                <a:latin typeface="Comic Sans MS" pitchFamily="66" charset="0"/>
              </a:rPr>
              <a:t>rhyme</a:t>
            </a:r>
            <a:r>
              <a:rPr lang="en-GB" dirty="0" smtClean="0">
                <a:latin typeface="Comic Sans MS" pitchFamily="66" charset="0"/>
              </a:rPr>
              <a:t> combine to emphasise last 2 words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51520" y="1340768"/>
            <a:ext cx="122413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75856" y="1340768"/>
            <a:ext cx="38164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5508104" y="4365104"/>
            <a:ext cx="2088232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1619672" y="4797152"/>
            <a:ext cx="86409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4116" y="107340"/>
            <a:ext cx="52899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Who is the </a:t>
            </a:r>
            <a:r>
              <a:rPr lang="en-GB" b="1" u="sng" dirty="0" smtClean="0">
                <a:latin typeface="Comic Sans MS" pitchFamily="66" charset="0"/>
              </a:rPr>
              <a:t>speaker</a:t>
            </a:r>
            <a:r>
              <a:rPr lang="en-GB" dirty="0" smtClean="0">
                <a:latin typeface="Comic Sans MS" pitchFamily="66" charset="0"/>
              </a:rPr>
              <a:t>? Who is s/he speaking to?</a:t>
            </a:r>
          </a:p>
        </p:txBody>
      </p:sp>
      <p:sp>
        <p:nvSpPr>
          <p:cNvPr id="16" name="Oval 15"/>
          <p:cNvSpPr/>
          <p:nvPr/>
        </p:nvSpPr>
        <p:spPr>
          <a:xfrm>
            <a:off x="3923927" y="2852936"/>
            <a:ext cx="4320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5184068" y="2780928"/>
            <a:ext cx="432048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3805930" y="3789040"/>
            <a:ext cx="4320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5066071" y="3717032"/>
            <a:ext cx="432048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84168" y="908720"/>
            <a:ext cx="2808311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Speaker</a:t>
            </a:r>
            <a:r>
              <a:rPr lang="en-GB" dirty="0" smtClean="0">
                <a:latin typeface="Comic Sans MS" pitchFamily="66" charset="0"/>
              </a:rPr>
              <a:t> is just faint blur – watching on TV (‘shot’)? Too far to help.</a:t>
            </a:r>
          </a:p>
        </p:txBody>
      </p:sp>
    </p:spTree>
    <p:extLst>
      <p:ext uri="{BB962C8B-B14F-4D97-AF65-F5344CB8AC3E}">
        <p14:creationId xmlns:p14="http://schemas.microsoft.com/office/powerpoint/2010/main" val="16999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486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4000" dirty="0" smtClean="0"/>
              <a:t>In fact I am </a:t>
            </a:r>
            <a:r>
              <a:rPr lang="en-GB" sz="4000" dirty="0" smtClean="0">
                <a:solidFill>
                  <a:srgbClr val="00B050"/>
                </a:solidFill>
              </a:rPr>
              <a:t>waving, waving</a:t>
            </a:r>
            <a:r>
              <a:rPr lang="en-GB" sz="4000" dirty="0" smtClean="0"/>
              <a:t>.</a:t>
            </a:r>
          </a:p>
          <a:p>
            <a:pPr>
              <a:buNone/>
            </a:pPr>
            <a:r>
              <a:rPr lang="en-GB" sz="4000" u="sng" dirty="0" smtClean="0"/>
              <a:t>Small in the clouds</a:t>
            </a:r>
            <a:r>
              <a:rPr lang="en-GB" sz="4000" dirty="0" smtClean="0"/>
              <a:t>, but </a:t>
            </a:r>
            <a:r>
              <a:rPr lang="en-GB" sz="4000" dirty="0" smtClean="0">
                <a:solidFill>
                  <a:srgbClr val="00B050"/>
                </a:solidFill>
              </a:rPr>
              <a:t>waving, waving</a:t>
            </a:r>
            <a:r>
              <a:rPr lang="en-GB" sz="4000" dirty="0" smtClean="0"/>
              <a:t>.</a:t>
            </a:r>
          </a:p>
          <a:p>
            <a:pPr>
              <a:buNone/>
            </a:pPr>
            <a:r>
              <a:rPr lang="en-GB" sz="4000" dirty="0" smtClean="0"/>
              <a:t>Does anyone see</a:t>
            </a:r>
          </a:p>
          <a:p>
            <a:pPr>
              <a:buNone/>
            </a:pPr>
            <a:r>
              <a:rPr lang="en-GB" sz="4000" dirty="0" smtClean="0">
                <a:solidFill>
                  <a:srgbClr val="7030A0"/>
                </a:solidFill>
              </a:rPr>
              <a:t>a soul worth saving</a:t>
            </a:r>
            <a:r>
              <a:rPr lang="en-GB" sz="4000" b="1" dirty="0" smtClean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00899" y="874068"/>
            <a:ext cx="3782762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Waving for help – desperation emphasised by </a:t>
            </a:r>
            <a:r>
              <a:rPr lang="en-GB" b="1" u="sng" dirty="0" smtClean="0">
                <a:latin typeface="Comic Sans MS" pitchFamily="66" charset="0"/>
              </a:rPr>
              <a:t>repetition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5373216"/>
            <a:ext cx="4608512" cy="92333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Alliteration</a:t>
            </a:r>
            <a:r>
              <a:rPr lang="en-GB" dirty="0" smtClean="0">
                <a:latin typeface="Comic Sans MS" pitchFamily="66" charset="0"/>
              </a:rPr>
              <a:t> emphasises the speaker’s  sense of mortality – the end is coming – reference to Judgement Day?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5527277" y="4993357"/>
            <a:ext cx="3456384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Juxtaposition</a:t>
            </a:r>
            <a:r>
              <a:rPr lang="en-GB" dirty="0" smtClean="0">
                <a:latin typeface="Comic Sans MS" pitchFamily="66" charset="0"/>
              </a:rPr>
              <a:t> of horror of situation with waving which seems friendly – reminds </a:t>
            </a:r>
            <a:r>
              <a:rPr lang="en-GB" dirty="0">
                <a:latin typeface="Comic Sans MS" pitchFamily="66" charset="0"/>
              </a:rPr>
              <a:t>u</a:t>
            </a:r>
            <a:r>
              <a:rPr lang="en-GB" dirty="0" smtClean="0">
                <a:latin typeface="Comic Sans MS" pitchFamily="66" charset="0"/>
              </a:rPr>
              <a:t>s of the ‘Not Waving But Drowning’ poem?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55576" y="1484784"/>
            <a:ext cx="14401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3568" y="1115452"/>
            <a:ext cx="187220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Insignificance?  Like a bird?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580112" y="1484784"/>
            <a:ext cx="10081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588224" y="1556792"/>
            <a:ext cx="152400" cy="121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30175" y="4221088"/>
            <a:ext cx="4320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2699792" y="4149080"/>
            <a:ext cx="432048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403648" y="4653136"/>
            <a:ext cx="4320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076056" y="3645024"/>
            <a:ext cx="275966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Desperation – </a:t>
            </a:r>
            <a:r>
              <a:rPr lang="en-GB" b="1" u="sng" dirty="0" smtClean="0">
                <a:latin typeface="Comic Sans MS" pitchFamily="66" charset="0"/>
              </a:rPr>
              <a:t>rhetorical question </a:t>
            </a:r>
            <a:r>
              <a:rPr lang="en-GB" dirty="0" smtClean="0">
                <a:latin typeface="Comic Sans MS" pitchFamily="66" charset="0"/>
              </a:rPr>
              <a:t>– a please for help?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355976" y="4401108"/>
            <a:ext cx="720080" cy="36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8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7687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dirty="0" smtClean="0"/>
              <a:t>And when will </a:t>
            </a:r>
            <a:r>
              <a:rPr lang="en-GB" sz="3200" b="1" u="sng" dirty="0" smtClean="0"/>
              <a:t>you</a:t>
            </a:r>
            <a:r>
              <a:rPr lang="en-GB" sz="3200" dirty="0" smtClean="0"/>
              <a:t> come</a:t>
            </a:r>
            <a:r>
              <a:rPr lang="en-GB" sz="3200" b="1" dirty="0" smtClean="0">
                <a:solidFill>
                  <a:srgbClr val="00B0F0"/>
                </a:solidFill>
              </a:rPr>
              <a:t>?</a:t>
            </a:r>
          </a:p>
          <a:p>
            <a:pPr>
              <a:buNone/>
            </a:pPr>
            <a:r>
              <a:rPr lang="en-GB" sz="3200" dirty="0" smtClean="0"/>
              <a:t>Do you think you are </a:t>
            </a:r>
            <a:r>
              <a:rPr lang="en-GB" sz="3200" b="1" dirty="0" smtClean="0">
                <a:solidFill>
                  <a:srgbClr val="00B050"/>
                </a:solidFill>
              </a:rPr>
              <a:t>watching, watching</a:t>
            </a:r>
          </a:p>
          <a:p>
            <a:pPr>
              <a:buNone/>
            </a:pPr>
            <a:r>
              <a:rPr lang="en-GB" sz="3200" dirty="0" smtClean="0"/>
              <a:t>a man shaking crumbs</a:t>
            </a:r>
          </a:p>
          <a:p>
            <a:pPr>
              <a:buNone/>
            </a:pPr>
            <a:r>
              <a:rPr lang="en-GB" sz="3200" dirty="0" smtClean="0"/>
              <a:t>or pegging out washing</a:t>
            </a:r>
            <a:r>
              <a:rPr lang="en-GB" sz="3200" b="1" dirty="0" smtClean="0">
                <a:solidFill>
                  <a:srgbClr val="00B0F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3848" y="4806404"/>
            <a:ext cx="3744416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b="1" u="sng" dirty="0" smtClean="0">
                <a:latin typeface="Comic Sans MS" pitchFamily="66" charset="0"/>
              </a:rPr>
              <a:t>Juxtaposition</a:t>
            </a:r>
            <a:r>
              <a:rPr lang="en-GB" dirty="0" smtClean="0">
                <a:latin typeface="Comic Sans MS" pitchFamily="66" charset="0"/>
              </a:rPr>
              <a:t> of horror of someone fighting for their life with ordinary actions. Sense of fear and panic? WHY won’t you help?</a:t>
            </a:r>
          </a:p>
        </p:txBody>
      </p:sp>
      <p:sp>
        <p:nvSpPr>
          <p:cNvPr id="6" name="Rectangle 5"/>
          <p:cNvSpPr/>
          <p:nvPr/>
        </p:nvSpPr>
        <p:spPr>
          <a:xfrm>
            <a:off x="5364088" y="301476"/>
            <a:ext cx="349188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“Watching” – </a:t>
            </a:r>
            <a:r>
              <a:rPr lang="en-GB" b="1" u="sng" dirty="0" smtClean="0">
                <a:latin typeface="Comic Sans MS" pitchFamily="66" charset="0"/>
              </a:rPr>
              <a:t>repetition</a:t>
            </a:r>
            <a:r>
              <a:rPr lang="en-GB" dirty="0" smtClean="0">
                <a:latin typeface="Comic Sans MS" pitchFamily="66" charset="0"/>
              </a:rPr>
              <a:t> – we are all ghoulishly watching – horrified from the ground or on TV but it’s an impossible situation as we can’t help. Think how we feel as readers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when he questions us this way.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792" y="606677"/>
            <a:ext cx="32758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A direct </a:t>
            </a:r>
            <a:r>
              <a:rPr lang="en-GB" b="1" u="sng" dirty="0" smtClean="0"/>
              <a:t>question</a:t>
            </a:r>
            <a:r>
              <a:rPr lang="en-GB" dirty="0" smtClean="0"/>
              <a:t> – a desperate plea for help</a:t>
            </a:r>
          </a:p>
        </p:txBody>
      </p:sp>
      <p:cxnSp>
        <p:nvCxnSpPr>
          <p:cNvPr id="3" name="Straight Arrow Connector 2"/>
          <p:cNvCxnSpPr>
            <a:stCxn id="7" idx="2"/>
          </p:cNvCxnSpPr>
          <p:nvPr/>
        </p:nvCxnSpPr>
        <p:spPr>
          <a:xfrm>
            <a:off x="2051720" y="1253008"/>
            <a:ext cx="0" cy="1023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835696" y="4232557"/>
            <a:ext cx="1368152" cy="924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27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telegraph.co.uk/multimedia/archive/01580/blue-sky_1580626c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5728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Today we are learning to …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	… analyse and interpret an extract from Simon </a:t>
            </a:r>
            <a:r>
              <a:rPr lang="en-GB" dirty="0" err="1" smtClean="0"/>
              <a:t>Armitage’s</a:t>
            </a:r>
            <a:r>
              <a:rPr lang="en-GB" dirty="0" smtClean="0"/>
              <a:t> poem ‘Out of the ‘Blue’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51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60" y="1008112"/>
            <a:ext cx="9144000" cy="25649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r>
              <a:rPr lang="en-GB" dirty="0" smtClean="0"/>
              <a:t>I am </a:t>
            </a:r>
            <a:r>
              <a:rPr lang="en-GB" dirty="0" smtClean="0">
                <a:solidFill>
                  <a:srgbClr val="00B050"/>
                </a:solidFill>
              </a:rPr>
              <a:t>trying and trying.</a:t>
            </a:r>
          </a:p>
          <a:p>
            <a:pPr>
              <a:buNone/>
            </a:pPr>
            <a:r>
              <a:rPr lang="en-GB" dirty="0" smtClean="0"/>
              <a:t>The heat behind me is </a:t>
            </a:r>
            <a:r>
              <a:rPr lang="en-GB" dirty="0" smtClean="0">
                <a:solidFill>
                  <a:srgbClr val="00B050"/>
                </a:solidFill>
              </a:rPr>
              <a:t>bullying, driving,</a:t>
            </a:r>
          </a:p>
          <a:p>
            <a:pPr>
              <a:buNone/>
            </a:pPr>
            <a:r>
              <a:rPr lang="en-GB" dirty="0" smtClean="0"/>
              <a:t>but the white of surrender is </a:t>
            </a:r>
            <a:r>
              <a:rPr lang="en-GB" b="1" u="sng" dirty="0" smtClean="0"/>
              <a:t>not yet </a:t>
            </a:r>
            <a:r>
              <a:rPr lang="en-GB" dirty="0" smtClean="0">
                <a:solidFill>
                  <a:srgbClr val="00B050"/>
                </a:solidFill>
              </a:rPr>
              <a:t>flying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I am </a:t>
            </a:r>
            <a:r>
              <a:rPr lang="en-GB" b="1" u="sng" dirty="0" smtClean="0"/>
              <a:t>not at the point </a:t>
            </a:r>
            <a:r>
              <a:rPr lang="en-GB" dirty="0" smtClean="0"/>
              <a:t>of </a:t>
            </a:r>
            <a:r>
              <a:rPr lang="en-GB" dirty="0" smtClean="0">
                <a:solidFill>
                  <a:srgbClr val="00B050"/>
                </a:solidFill>
              </a:rPr>
              <a:t>leaving, diving.</a:t>
            </a:r>
          </a:p>
          <a:p>
            <a:pPr>
              <a:buNone/>
            </a:pPr>
            <a:r>
              <a:rPr lang="en-GB" dirty="0" smtClean="0">
                <a:solidFill>
                  <a:srgbClr val="00B050"/>
                </a:solidFill>
              </a:rPr>
              <a:t> </a:t>
            </a:r>
          </a:p>
          <a:p>
            <a:pPr>
              <a:buNone/>
            </a:pPr>
            <a:r>
              <a:rPr lang="en-GB" dirty="0" smtClean="0"/>
              <a:t> </a:t>
            </a:r>
          </a:p>
          <a:p>
            <a:pPr>
              <a:buNone/>
            </a:pPr>
            <a:r>
              <a:rPr lang="en-GB" dirty="0" smtClean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2339752" y="109081"/>
            <a:ext cx="673224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b="1" u="sng" dirty="0" smtClean="0"/>
              <a:t>Repetition</a:t>
            </a:r>
            <a:r>
              <a:rPr lang="en-GB" sz="2000" dirty="0" smtClean="0"/>
              <a:t> of 'trying' and regular, repetitive end-rhyme here adds further emphasis to this sense of impending doom and anxiety.</a:t>
            </a:r>
          </a:p>
        </p:txBody>
      </p:sp>
      <p:sp>
        <p:nvSpPr>
          <p:cNvPr id="6" name="Rectangle 5"/>
          <p:cNvSpPr/>
          <p:nvPr/>
        </p:nvSpPr>
        <p:spPr>
          <a:xfrm>
            <a:off x="611560" y="4797152"/>
            <a:ext cx="432048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 smtClean="0"/>
              <a:t>The heat of the fires behind him are 'bullying' him (</a:t>
            </a:r>
            <a:r>
              <a:rPr lang="en-GB" sz="2000" b="1" u="sng" dirty="0" smtClean="0"/>
              <a:t>personification</a:t>
            </a:r>
            <a:r>
              <a:rPr lang="en-GB" sz="2000" dirty="0" smtClean="0"/>
              <a:t>) towards death, 'driving' him, although he is not yet ready to surrender. We sense his end is close.</a:t>
            </a:r>
            <a:endParaRPr lang="en-GB" sz="20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91880" y="1124744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68144" y="1124744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23928" y="2708920"/>
            <a:ext cx="115212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720208" y="2679700"/>
            <a:ext cx="1152128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1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512" y="1124744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200" u="sng" dirty="0" smtClean="0"/>
              <a:t>A bird goes by.</a:t>
            </a:r>
          </a:p>
          <a:p>
            <a:pPr>
              <a:buNone/>
            </a:pPr>
            <a:r>
              <a:rPr lang="en-GB" sz="3200" dirty="0" smtClean="0"/>
              <a:t>The depth is </a:t>
            </a:r>
            <a:r>
              <a:rPr lang="en-GB" sz="3200" dirty="0" smtClean="0">
                <a:solidFill>
                  <a:srgbClr val="00B050"/>
                </a:solidFill>
              </a:rPr>
              <a:t>appalling. Appalling</a:t>
            </a:r>
          </a:p>
          <a:p>
            <a:pPr>
              <a:buNone/>
            </a:pPr>
            <a:r>
              <a:rPr lang="en-GB" sz="3200" dirty="0" smtClean="0"/>
              <a:t>that </a:t>
            </a:r>
            <a:r>
              <a:rPr lang="en-GB" sz="3200" dirty="0" smtClean="0">
                <a:solidFill>
                  <a:srgbClr val="FF0000"/>
                </a:solidFill>
              </a:rPr>
              <a:t>others like me</a:t>
            </a:r>
          </a:p>
          <a:p>
            <a:pPr>
              <a:buNone/>
            </a:pPr>
            <a:r>
              <a:rPr lang="en-GB" sz="3200" dirty="0" smtClean="0"/>
              <a:t>should be </a:t>
            </a:r>
            <a:r>
              <a:rPr lang="en-GB" sz="3200" dirty="0" smtClean="0">
                <a:solidFill>
                  <a:srgbClr val="00B050"/>
                </a:solidFill>
              </a:rPr>
              <a:t>wind-milling, wheeling, spiralling, falling.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79764" y="548680"/>
            <a:ext cx="3090752" cy="70788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He could be any one of us and </a:t>
            </a:r>
            <a:r>
              <a:rPr lang="en-GB" sz="2000" u="sng" dirty="0" smtClean="0"/>
              <a:t>that</a:t>
            </a:r>
            <a:r>
              <a:rPr lang="en-GB" sz="2000" dirty="0" smtClean="0"/>
              <a:t> is the point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92080" y="4149080"/>
            <a:ext cx="370790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Look at the similarities in the </a:t>
            </a:r>
            <a:r>
              <a:rPr lang="en-GB" sz="2000" b="1" u="sng" dirty="0" smtClean="0"/>
              <a:t>structure</a:t>
            </a:r>
            <a:r>
              <a:rPr lang="en-GB" sz="2000" dirty="0" smtClean="0"/>
              <a:t> of the first 5 stanzas:</a:t>
            </a:r>
          </a:p>
          <a:p>
            <a:r>
              <a:rPr lang="en-GB" sz="2000" dirty="0" smtClean="0"/>
              <a:t>- </a:t>
            </a:r>
            <a:r>
              <a:rPr lang="en-GB" sz="2000" b="1" u="sng" dirty="0" smtClean="0"/>
              <a:t>rhyme</a:t>
            </a:r>
          </a:p>
          <a:p>
            <a:pPr>
              <a:buFontTx/>
              <a:buChar char="-"/>
            </a:pPr>
            <a:r>
              <a:rPr lang="en-GB" sz="2000" b="1" u="sng" dirty="0" smtClean="0"/>
              <a:t> rhythm</a:t>
            </a:r>
          </a:p>
          <a:p>
            <a:pPr>
              <a:buFontTx/>
              <a:buChar char="-"/>
            </a:pPr>
            <a:r>
              <a:rPr lang="en-GB" sz="2000" b="1" u="sng" dirty="0" smtClean="0"/>
              <a:t> </a:t>
            </a:r>
            <a:r>
              <a:rPr lang="en-GB" sz="2000" b="1" u="sng" dirty="0" err="1" smtClean="0"/>
              <a:t>enjambement</a:t>
            </a:r>
            <a:endParaRPr lang="en-GB" sz="2000" b="1" u="sng" dirty="0" smtClean="0"/>
          </a:p>
          <a:p>
            <a:pPr>
              <a:buFontTx/>
              <a:buChar char="-"/>
            </a:pPr>
            <a:r>
              <a:rPr lang="en-GB" sz="2000" b="1" u="sng" dirty="0" smtClean="0"/>
              <a:t> repetition</a:t>
            </a:r>
          </a:p>
          <a:p>
            <a:pPr>
              <a:buFontTx/>
              <a:buChar char="-"/>
            </a:pPr>
            <a:r>
              <a:rPr lang="en-GB" sz="2000" b="1" u="sng" dirty="0" smtClean="0"/>
              <a:t> line lengths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7824" y="4426699"/>
            <a:ext cx="1889956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itchFamily="66" charset="0"/>
              </a:rPr>
              <a:t>Creates a </a:t>
            </a:r>
            <a:r>
              <a:rPr lang="en-GB" b="1" u="sng" dirty="0" smtClean="0">
                <a:latin typeface="Comic Sans MS" pitchFamily="66" charset="0"/>
              </a:rPr>
              <a:t>falling rhythm </a:t>
            </a:r>
            <a:r>
              <a:rPr lang="en-GB" dirty="0" smtClean="0">
                <a:latin typeface="Comic Sans MS" pitchFamily="66" charset="0"/>
              </a:rPr>
              <a:t>(like in Light Brigade) – to emphasise the fate of the speaker.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699792" y="4941168"/>
            <a:ext cx="28803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123728" y="2155795"/>
            <a:ext cx="864096" cy="1993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4" idx="2"/>
          </p:cNvCxnSpPr>
          <p:nvPr/>
        </p:nvCxnSpPr>
        <p:spPr>
          <a:xfrm flipV="1">
            <a:off x="2447256" y="3186847"/>
            <a:ext cx="2088232" cy="8960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383868" y="1256566"/>
            <a:ext cx="4140460" cy="11643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7504" y="3645024"/>
            <a:ext cx="2592288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b="1" u="sng" dirty="0" smtClean="0">
                <a:solidFill>
                  <a:schemeClr val="tx1"/>
                </a:solidFill>
                <a:latin typeface="Comic Sans MS" pitchFamily="66" charset="0"/>
              </a:rPr>
              <a:t>Feminine rhyme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: a rhyme where one or more unstressed syllables follow a stressed one</a:t>
            </a:r>
          </a:p>
          <a:p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Ap</a:t>
            </a:r>
            <a:r>
              <a:rPr lang="en-GB" u="sng" dirty="0" smtClean="0">
                <a:solidFill>
                  <a:schemeClr val="tx1"/>
                </a:solidFill>
                <a:latin typeface="Comic Sans MS" pitchFamily="66" charset="0"/>
              </a:rPr>
              <a:t>pal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ling, </a:t>
            </a:r>
            <a:r>
              <a:rPr lang="en-GB" u="sng" dirty="0" smtClean="0">
                <a:solidFill>
                  <a:schemeClr val="tx1"/>
                </a:solidFill>
                <a:latin typeface="Comic Sans MS" pitchFamily="66" charset="0"/>
              </a:rPr>
              <a:t>wind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-milling, </a:t>
            </a:r>
            <a:r>
              <a:rPr lang="en-GB" u="sng" dirty="0" smtClean="0">
                <a:solidFill>
                  <a:schemeClr val="tx1"/>
                </a:solidFill>
                <a:latin typeface="Comic Sans MS" pitchFamily="66" charset="0"/>
              </a:rPr>
              <a:t>wheel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ing, </a:t>
            </a:r>
            <a:r>
              <a:rPr lang="en-GB" u="sng" dirty="0" smtClean="0">
                <a:solidFill>
                  <a:schemeClr val="tx1"/>
                </a:solidFill>
                <a:latin typeface="Comic Sans MS" pitchFamily="66" charset="0"/>
              </a:rPr>
              <a:t>spi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ralling, </a:t>
            </a:r>
            <a:r>
              <a:rPr lang="en-GB" u="sng" dirty="0" smtClean="0">
                <a:solidFill>
                  <a:schemeClr val="tx1"/>
                </a:solidFill>
                <a:latin typeface="Comic Sans MS" pitchFamily="66" charset="0"/>
              </a:rPr>
              <a:t>fall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ing – the repetition of –</a:t>
            </a:r>
            <a:r>
              <a:rPr lang="en-GB" dirty="0" err="1" smtClean="0">
                <a:solidFill>
                  <a:schemeClr val="tx1"/>
                </a:solidFill>
                <a:latin typeface="Comic Sans MS" pitchFamily="66" charset="0"/>
              </a:rPr>
              <a:t>ing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draws attention to the verbs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6876" y="116632"/>
            <a:ext cx="458914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 smtClean="0"/>
              <a:t>A very strange observation – absurd to notice this? Emphasises how high he is? Emphasises his fate to fall not fly.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699792" y="1132295"/>
            <a:ext cx="1233010" cy="2804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7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412776"/>
            <a:ext cx="7668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3600" dirty="0" smtClean="0"/>
              <a:t>Are your eyes </a:t>
            </a:r>
            <a:r>
              <a:rPr lang="en-GB" sz="3600" dirty="0" smtClean="0">
                <a:solidFill>
                  <a:srgbClr val="00B050"/>
                </a:solidFill>
              </a:rPr>
              <a:t>believing,</a:t>
            </a:r>
          </a:p>
          <a:p>
            <a:pPr>
              <a:buNone/>
            </a:pPr>
            <a:r>
              <a:rPr lang="en-GB" sz="3600" dirty="0" smtClean="0">
                <a:solidFill>
                  <a:srgbClr val="00B050"/>
                </a:solidFill>
              </a:rPr>
              <a:t>believing</a:t>
            </a:r>
          </a:p>
          <a:p>
            <a:pPr>
              <a:buNone/>
            </a:pPr>
            <a:r>
              <a:rPr lang="en-GB" sz="3600" dirty="0" smtClean="0"/>
              <a:t>that here in the </a:t>
            </a:r>
            <a:r>
              <a:rPr lang="en-GB" sz="3600" b="1" u="sng" dirty="0" smtClean="0"/>
              <a:t>gills</a:t>
            </a:r>
          </a:p>
          <a:p>
            <a:pPr>
              <a:buNone/>
            </a:pPr>
            <a:r>
              <a:rPr lang="en-GB" sz="3600" dirty="0" smtClean="0"/>
              <a:t>I am still </a:t>
            </a:r>
            <a:r>
              <a:rPr lang="en-GB" sz="3600" dirty="0" smtClean="0">
                <a:solidFill>
                  <a:srgbClr val="00B050"/>
                </a:solidFill>
              </a:rPr>
              <a:t>breathing</a:t>
            </a:r>
            <a:r>
              <a:rPr lang="en-GB" sz="36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721100"/>
            <a:ext cx="129614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 smtClean="0"/>
              <a:t>Layout</a:t>
            </a:r>
            <a:r>
              <a:rPr lang="en-GB" sz="2000" dirty="0" smtClean="0"/>
              <a:t> – highlights a drop too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16216" y="1772816"/>
            <a:ext cx="2405608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Every lines uses </a:t>
            </a:r>
            <a:r>
              <a:rPr lang="en-GB" sz="2000" b="1" u="sng" dirty="0" smtClean="0"/>
              <a:t>enjambment</a:t>
            </a:r>
            <a:r>
              <a:rPr lang="en-GB" sz="2000" dirty="0" smtClean="0"/>
              <a:t>: the sentences always DROP onto the next line – highlights the fate of the speaker.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012160" y="1988840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580112" y="2742312"/>
            <a:ext cx="936104" cy="182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95536" y="2420888"/>
            <a:ext cx="1080120" cy="1290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20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2736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800" dirty="0" smtClean="0"/>
              <a:t> </a:t>
            </a:r>
          </a:p>
          <a:p>
            <a:pPr>
              <a:buNone/>
            </a:pPr>
            <a:r>
              <a:rPr lang="en-GB" sz="2800" dirty="0" smtClean="0"/>
              <a:t>But </a:t>
            </a:r>
            <a:r>
              <a:rPr lang="en-GB" sz="2800" dirty="0" smtClean="0">
                <a:solidFill>
                  <a:srgbClr val="FF0000"/>
                </a:solidFill>
              </a:rPr>
              <a:t>tiring, tiring.</a:t>
            </a:r>
          </a:p>
          <a:p>
            <a:pPr>
              <a:buNone/>
            </a:pPr>
            <a:r>
              <a:rPr lang="en-GB" sz="2800" dirty="0" smtClean="0"/>
              <a:t>Sirens below are 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wailing, firing.</a:t>
            </a:r>
          </a:p>
          <a:p>
            <a:pPr>
              <a:buNone/>
            </a:pPr>
            <a:r>
              <a:rPr lang="en-GB" sz="2800" dirty="0" smtClean="0"/>
              <a:t>My arm is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GB" sz="2800" dirty="0" smtClean="0"/>
              <a:t>umb and my </a:t>
            </a:r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GB" sz="2800" dirty="0" smtClean="0"/>
              <a:t>erves are </a:t>
            </a:r>
            <a:r>
              <a:rPr lang="en-GB" sz="2800" dirty="0" smtClean="0">
                <a:solidFill>
                  <a:srgbClr val="7030A0"/>
                </a:solidFill>
              </a:rPr>
              <a:t>sagging</a:t>
            </a:r>
            <a:r>
              <a:rPr lang="en-GB" sz="2800" dirty="0" smtClean="0"/>
              <a:t>.</a:t>
            </a:r>
          </a:p>
          <a:p>
            <a:pPr>
              <a:buNone/>
            </a:pPr>
            <a:r>
              <a:rPr lang="en-GB" sz="2800" dirty="0" smtClean="0"/>
              <a:t>Do you see me, my love. I am </a:t>
            </a:r>
            <a:r>
              <a:rPr lang="en-GB" sz="2800" dirty="0" smtClean="0">
                <a:solidFill>
                  <a:srgbClr val="00B050"/>
                </a:solidFill>
              </a:rPr>
              <a:t>failing, flagging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260648"/>
            <a:ext cx="522007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u="sng" dirty="0" smtClean="0"/>
              <a:t>Structure</a:t>
            </a:r>
            <a:r>
              <a:rPr lang="en-GB" sz="2000" dirty="0" smtClean="0"/>
              <a:t> of </a:t>
            </a:r>
            <a:r>
              <a:rPr lang="en-GB" sz="2000" b="1" u="sng" dirty="0" smtClean="0"/>
              <a:t>stanza</a:t>
            </a:r>
            <a:r>
              <a:rPr lang="en-GB" sz="2000" dirty="0" smtClean="0"/>
              <a:t> changes here to e</a:t>
            </a:r>
            <a:r>
              <a:rPr lang="en-GB" sz="2000" b="1" u="sng" dirty="0" smtClean="0"/>
              <a:t>nd-stopped </a:t>
            </a:r>
            <a:r>
              <a:rPr lang="en-GB" sz="2000" dirty="0" smtClean="0"/>
              <a:t>lines and </a:t>
            </a:r>
            <a:r>
              <a:rPr lang="en-GB" sz="2000" b="1" u="sng" dirty="0" smtClean="0"/>
              <a:t>rhyming couplets.</a:t>
            </a:r>
          </a:p>
          <a:p>
            <a:endParaRPr lang="en-GB" sz="2000" dirty="0" smtClean="0"/>
          </a:p>
          <a:p>
            <a:r>
              <a:rPr lang="en-GB" sz="2000" dirty="0" smtClean="0"/>
              <a:t>End has come. Simple statements indicate acceptance of death. Full stops  = endings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 smtClean="0"/>
              <a:t>Drama and anxiety  via ‘narrative focus’ on the poem from the general to the particular - from the big picture to the fine details - the man hanging from the window – like a film/photo zoom in (Falling Man photo? TV news?)</a:t>
            </a:r>
          </a:p>
        </p:txBody>
      </p:sp>
      <p:sp>
        <p:nvSpPr>
          <p:cNvPr id="5" name="Oval 4"/>
          <p:cNvSpPr/>
          <p:nvPr/>
        </p:nvSpPr>
        <p:spPr>
          <a:xfrm>
            <a:off x="4716016" y="3284984"/>
            <a:ext cx="4320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796136" y="3212976"/>
            <a:ext cx="432048" cy="50405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75856" y="4509120"/>
            <a:ext cx="5220072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Look how the </a:t>
            </a:r>
            <a:r>
              <a:rPr lang="en-GB" sz="2000" b="1" u="sng" dirty="0" smtClean="0"/>
              <a:t>verbs</a:t>
            </a:r>
            <a:r>
              <a:rPr lang="en-GB" sz="2000" dirty="0" smtClean="0"/>
              <a:t> have changed from showing the speaker as active to slow and sluggish. Symbolises the fight to stay alive is going/gone.</a:t>
            </a:r>
            <a:endParaRPr lang="en-GB" sz="20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5796136" y="3789040"/>
            <a:ext cx="59381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948264" y="3221360"/>
            <a:ext cx="864096" cy="1287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451720" y="2137668"/>
            <a:ext cx="1760240" cy="2371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40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 write a poetry analysis of out of the blue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52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Introduction</a:t>
            </a:r>
            <a:r>
              <a:rPr lang="en-AU" dirty="0" smtClean="0"/>
              <a:t>: What is the poet’s message?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❏ </a:t>
            </a:r>
            <a:r>
              <a:rPr lang="en-US" dirty="0"/>
              <a:t>Introduction which states the main idea of the poem and includes the poet’s name and title of </a:t>
            </a:r>
            <a:r>
              <a:rPr lang="en-US" dirty="0" smtClean="0"/>
              <a:t>poem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AU" i="1" dirty="0"/>
              <a:t>The poem (title) written by (poet’s name) is about (main ideas/themes/issues)…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00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Introduction</a:t>
            </a:r>
            <a:r>
              <a:rPr lang="en-AU" dirty="0"/>
              <a:t>: What is the poet’s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❏ </a:t>
            </a:r>
            <a:r>
              <a:rPr lang="en-US" dirty="0"/>
              <a:t>One clear idea that the whole poem is about and how the poet conveys this </a:t>
            </a:r>
            <a:r>
              <a:rPr lang="en-US" dirty="0" smtClean="0"/>
              <a:t>idea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The main idea that the poet explores is…. This is conveyed through…. (which poetic techniques)</a:t>
            </a:r>
            <a:endParaRPr lang="en-AU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24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Introduction</a:t>
            </a:r>
            <a:r>
              <a:rPr lang="en-AU" dirty="0"/>
              <a:t>: What is the poet’s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❏ </a:t>
            </a:r>
            <a:r>
              <a:rPr lang="en-US" dirty="0"/>
              <a:t>Discussion of the poet</a:t>
            </a:r>
            <a:r>
              <a:rPr lang="en-AU" dirty="0"/>
              <a:t>’s </a:t>
            </a:r>
            <a:r>
              <a:rPr lang="en-US" dirty="0"/>
              <a:t>message about this </a:t>
            </a:r>
            <a:r>
              <a:rPr lang="en-US" dirty="0" smtClean="0"/>
              <a:t>idea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The poet’s message is …</a:t>
            </a:r>
            <a:endParaRPr lang="en-AU" i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27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 smtClean="0"/>
              <a:t>Paragraph 1</a:t>
            </a:r>
            <a:r>
              <a:rPr lang="en-AU" sz="3600" dirty="0" smtClean="0"/>
              <a:t>: Poetic technique 1 (each paragraph to discuss a different technique)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 </a:t>
            </a:r>
          </a:p>
          <a:p>
            <a:pPr marL="0" indent="0">
              <a:buNone/>
            </a:pPr>
            <a:r>
              <a:rPr lang="en-AU" dirty="0"/>
              <a:t>❏ </a:t>
            </a:r>
            <a:r>
              <a:rPr lang="en-US" dirty="0"/>
              <a:t>Discussion of poem includes an understanding of the way in which a poetic technique has been used in the poem:</a:t>
            </a:r>
            <a:endParaRPr lang="en-AU" dirty="0"/>
          </a:p>
          <a:p>
            <a:r>
              <a:rPr lang="en-US" dirty="0"/>
              <a:t>Simile, Alliteration, Rhyme, Rhythm, Personification, Metaphor, Onomatopoeia, </a:t>
            </a:r>
            <a:r>
              <a:rPr lang="en-US" dirty="0" smtClean="0"/>
              <a:t>Repetition</a:t>
            </a:r>
            <a:r>
              <a:rPr lang="en-US" dirty="0"/>
              <a:t> 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0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/>
              <a:t>Paragraph 1</a:t>
            </a:r>
            <a:r>
              <a:rPr lang="en-AU" sz="3600" dirty="0"/>
              <a:t>: Poetic technique 1 (each paragraph to discuss a different technique)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❏ </a:t>
            </a:r>
            <a:r>
              <a:rPr lang="en-US" dirty="0"/>
              <a:t>How the technique is used to show </a:t>
            </a:r>
            <a:r>
              <a:rPr lang="en-US" dirty="0" smtClean="0"/>
              <a:t>ideas</a:t>
            </a:r>
          </a:p>
          <a:p>
            <a:pPr marL="0" indent="0">
              <a:buNone/>
            </a:pPr>
            <a:endParaRPr lang="en-US" dirty="0"/>
          </a:p>
          <a:p>
            <a:r>
              <a:rPr lang="en-AU" i="1" dirty="0"/>
              <a:t>An important technique in the poem </a:t>
            </a:r>
            <a:r>
              <a:rPr lang="en-AU" i="1" dirty="0" smtClean="0"/>
              <a:t>is…which illustrates/evokes/symbolises…</a:t>
            </a:r>
          </a:p>
          <a:p>
            <a:pPr marL="0" indent="0">
              <a:buNone/>
            </a:pPr>
            <a:r>
              <a:rPr lang="en-AU" i="1" dirty="0" smtClean="0"/>
              <a:t>OR</a:t>
            </a:r>
            <a:endParaRPr lang="en-AU" i="1" dirty="0"/>
          </a:p>
          <a:p>
            <a:r>
              <a:rPr lang="en-AU" i="1" dirty="0"/>
              <a:t>Throughout the poem there is the technique of…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39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i.telegraph.co.uk/multimedia/archive/01580/blue-sky_1580626c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57284" cy="6858000"/>
          </a:xfrm>
          <a:prstGeom prst="rect">
            <a:avLst/>
          </a:prstGeom>
          <a:noFill/>
        </p:spPr>
      </p:pic>
      <p:pic>
        <p:nvPicPr>
          <p:cNvPr id="123914" name="Picture 10" descr="http://www.thescaremongers.com/simonarmitage/images/all_points_north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21864">
            <a:off x="2400868" y="3795431"/>
            <a:ext cx="1291432" cy="200087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1616" y="-99392"/>
            <a:ext cx="4942384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Simon </a:t>
            </a:r>
            <a:r>
              <a:rPr lang="en-GB" b="1" dirty="0" err="1" smtClean="0">
                <a:solidFill>
                  <a:srgbClr val="002060"/>
                </a:solidFill>
              </a:rPr>
              <a:t>Armitage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008112"/>
            <a:ext cx="4932040" cy="609329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Born 1963, West Yorkshire</a:t>
            </a:r>
          </a:p>
          <a:p>
            <a:r>
              <a:rPr lang="en-GB" dirty="0" smtClean="0"/>
              <a:t>Studied Geography at Portsmouth University</a:t>
            </a:r>
          </a:p>
          <a:p>
            <a:r>
              <a:rPr lang="en-GB" dirty="0" smtClean="0"/>
              <a:t>Has published 17 collections of poetry, written fiction and non-fiction books, written plays and songs for theatre and radio, has written for and presented TV shows / documentaries </a:t>
            </a:r>
          </a:p>
          <a:p>
            <a:r>
              <a:rPr lang="en-GB" dirty="0" smtClean="0"/>
              <a:t>Has won LOADS of awards</a:t>
            </a:r>
          </a:p>
          <a:p>
            <a:r>
              <a:rPr lang="en-GB" dirty="0" smtClean="0"/>
              <a:t>Awarded CBE in 2010 for services to poetry</a:t>
            </a:r>
          </a:p>
          <a:p>
            <a:r>
              <a:rPr lang="en-GB" dirty="0" smtClean="0"/>
              <a:t>In a band called the Scaremongers - </a:t>
            </a:r>
            <a:r>
              <a:rPr lang="en-GB" dirty="0" smtClean="0">
                <a:hlinkClick r:id="rId4"/>
              </a:rPr>
              <a:t>http://www.thescaremongers.com/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123906" name="Picture 2" descr="http://simonarmitage.typepad.com/photos/uncategorized/fab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61961" cy="3853557"/>
          </a:xfrm>
          <a:prstGeom prst="rect">
            <a:avLst/>
          </a:prstGeom>
          <a:noFill/>
        </p:spPr>
      </p:pic>
      <p:pic>
        <p:nvPicPr>
          <p:cNvPr id="123910" name="Picture 6" descr="http://files.list.co.uk/images/2010/05/12/simon-armitage-seeing-stars-LST0727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94136">
            <a:off x="1187583" y="4223869"/>
            <a:ext cx="1196132" cy="1901850"/>
          </a:xfrm>
          <a:prstGeom prst="rect">
            <a:avLst/>
          </a:prstGeom>
          <a:noFill/>
        </p:spPr>
      </p:pic>
      <p:pic>
        <p:nvPicPr>
          <p:cNvPr id="123908" name="Picture 4" descr="http://images.word-power.co.uk/images/product_images/978057116607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561106">
            <a:off x="221019" y="3984472"/>
            <a:ext cx="1080593" cy="1649760"/>
          </a:xfrm>
          <a:prstGeom prst="rect">
            <a:avLst/>
          </a:prstGeom>
          <a:noFill/>
        </p:spPr>
      </p:pic>
      <p:pic>
        <p:nvPicPr>
          <p:cNvPr id="123912" name="Picture 8" descr="http://www.reachtothestars.co.uk/img/upload/simon-armitige-gi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640" y="5054014"/>
            <a:ext cx="1109412" cy="1701784"/>
          </a:xfrm>
          <a:prstGeom prst="rect">
            <a:avLst/>
          </a:prstGeom>
          <a:noFill/>
        </p:spPr>
      </p:pic>
      <p:pic>
        <p:nvPicPr>
          <p:cNvPr id="123916" name="Picture 12" descr="http://photo.goodreads.com/books/1180572057l/105681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0818141">
            <a:off x="1671842" y="5069437"/>
            <a:ext cx="1209646" cy="1878332"/>
          </a:xfrm>
          <a:prstGeom prst="rect">
            <a:avLst/>
          </a:prstGeom>
          <a:noFill/>
        </p:spPr>
      </p:pic>
      <p:pic>
        <p:nvPicPr>
          <p:cNvPr id="123920" name="Picture 16" descr="http://www.thescaremongers.com/simonarmitage/images/zoom_larg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867138">
            <a:off x="2654608" y="4858897"/>
            <a:ext cx="1340148" cy="2116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361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/>
              <a:t>Paragraph 1</a:t>
            </a:r>
            <a:r>
              <a:rPr lang="en-AU" sz="3600" dirty="0"/>
              <a:t>: Poetic technique 1 (each paragraph to discuss a different technique)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❏ </a:t>
            </a:r>
            <a:r>
              <a:rPr lang="en-US" dirty="0"/>
              <a:t>How technique engages the </a:t>
            </a:r>
            <a:r>
              <a:rPr lang="en-US" dirty="0" smtClean="0"/>
              <a:t>reader</a:t>
            </a:r>
            <a:endParaRPr lang="en-AU" dirty="0"/>
          </a:p>
          <a:p>
            <a:r>
              <a:rPr lang="en-AU" i="1" dirty="0"/>
              <a:t>One effect of the technique of…is to…Another effect of it is to</a:t>
            </a:r>
            <a:r>
              <a:rPr lang="en-AU" i="1" dirty="0" smtClean="0"/>
              <a:t>…</a:t>
            </a:r>
          </a:p>
          <a:p>
            <a:pPr marL="0" indent="0">
              <a:buNone/>
            </a:pPr>
            <a:r>
              <a:rPr lang="en-AU" i="1" dirty="0" smtClean="0"/>
              <a:t>OR</a:t>
            </a:r>
            <a:endParaRPr lang="en-AU" i="1" dirty="0"/>
          </a:p>
          <a:p>
            <a:r>
              <a:rPr lang="en-AU" i="1" dirty="0"/>
              <a:t>Through using this technique, the poem</a:t>
            </a:r>
            <a:r>
              <a:rPr lang="en-AU" i="1" dirty="0" smtClean="0"/>
              <a:t>…</a:t>
            </a:r>
          </a:p>
          <a:p>
            <a:pPr marL="0" indent="0">
              <a:buNone/>
            </a:pPr>
            <a:r>
              <a:rPr lang="en-AU" i="1" dirty="0" smtClean="0"/>
              <a:t>OR</a:t>
            </a:r>
            <a:endParaRPr lang="en-AU" i="1" dirty="0"/>
          </a:p>
          <a:p>
            <a:r>
              <a:rPr lang="en-AU" i="1" dirty="0"/>
              <a:t>By using the technique of…,the poet..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377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3600" b="1" dirty="0"/>
              <a:t>Paragraph 1</a:t>
            </a:r>
            <a:r>
              <a:rPr lang="en-AU" sz="3600" dirty="0"/>
              <a:t>: Poetic technique 1 (each paragraph to discuss a different technique)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❏</a:t>
            </a:r>
            <a:r>
              <a:rPr lang="en-US" dirty="0"/>
              <a:t> Paragraph focusses on a main idea or technique and includes a number of examples, an explanation about each example and a concluding sentence which links the examples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AU" i="1" dirty="0"/>
              <a:t>The words “…” are an example of…which</a:t>
            </a:r>
            <a:r>
              <a:rPr lang="en-AU" i="1" dirty="0" smtClean="0"/>
              <a:t>…</a:t>
            </a:r>
          </a:p>
          <a:p>
            <a:r>
              <a:rPr lang="en-AU" i="1" dirty="0" smtClean="0"/>
              <a:t>OR</a:t>
            </a:r>
            <a:endParaRPr lang="en-AU" i="1" dirty="0"/>
          </a:p>
          <a:p>
            <a:r>
              <a:rPr lang="en-AU" i="1" dirty="0"/>
              <a:t>An instance of…is</a:t>
            </a:r>
            <a:r>
              <a:rPr lang="en-AU" i="1" dirty="0" smtClean="0"/>
              <a:t>…</a:t>
            </a:r>
          </a:p>
          <a:p>
            <a:pPr marL="0" indent="0">
              <a:buNone/>
            </a:pPr>
            <a:r>
              <a:rPr lang="en-AU" i="1" dirty="0" smtClean="0"/>
              <a:t>OR</a:t>
            </a:r>
            <a:endParaRPr lang="en-AU" i="1" dirty="0"/>
          </a:p>
          <a:p>
            <a:r>
              <a:rPr lang="en-AU" i="1" dirty="0"/>
              <a:t>The technique of…does two things. Firstly, it…Secondly, it also….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373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-39441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5301208"/>
            <a:ext cx="4536504" cy="1296144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What’s this picture?</a:t>
            </a:r>
            <a:br>
              <a:rPr lang="en-GB" sz="3600" dirty="0" smtClean="0">
                <a:solidFill>
                  <a:schemeClr val="bg1"/>
                </a:solidFill>
              </a:rPr>
            </a:br>
            <a:r>
              <a:rPr lang="en-GB" sz="3600" dirty="0" smtClean="0">
                <a:solidFill>
                  <a:schemeClr val="bg1"/>
                </a:solidFill>
              </a:rPr>
              <a:t>Why is it controversial?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.telegraph.co.uk/multimedia/archive/01580/blue-sky_1580626c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5728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i="1" dirty="0" smtClean="0">
                <a:solidFill>
                  <a:schemeClr val="tx2">
                    <a:lumMod val="50000"/>
                  </a:schemeClr>
                </a:solidFill>
              </a:rPr>
              <a:t>The Falling Man photograph</a:t>
            </a:r>
            <a:endParaRPr lang="en-GB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2816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smtClean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The Falling Man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 is a photograph taken by photographer Richard Drew, of a man falling from the North Tower of the World Trade Centre at 9:41:15 a.m. during the September 11 attacks in New York.  The man’s identity is uncertain but is thought to be Jonathan </a:t>
            </a:r>
            <a:r>
              <a:rPr lang="en-GB" sz="2400" dirty="0" err="1" smtClean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Briley</a:t>
            </a:r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, a top-floor restaurant worker who was trapped on an upper floor – one of about 200 people who either fell as they searched for safety or jumped to escape the fire and smoke; there was no time to recover or identify those who were forced out of the buildings before the towers collapsed.  </a:t>
            </a:r>
          </a:p>
          <a:p>
            <a:r>
              <a:rPr lang="en-GB" sz="2400" dirty="0" smtClean="0">
                <a:solidFill>
                  <a:schemeClr val="tx2">
                    <a:lumMod val="50000"/>
                  </a:schemeClr>
                </a:solidFill>
                <a:latin typeface="Tw Cen MT" pitchFamily="34" charset="0"/>
              </a:rPr>
              <a:t>The New York City medical examiner's office stated that it does not classify the people who fell to their deaths on September 11 as "jumpers": "A 'jumper' is somebody who goes to the office in the morning knowing that they will commit suicide... These people were forced out by the smoke and flames or blown out."</a:t>
            </a:r>
            <a:endParaRPr lang="en-GB" sz="2400" dirty="0">
              <a:solidFill>
                <a:schemeClr val="tx2">
                  <a:lumMod val="50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7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www.september11news.com/TVScreenCNNBreakingNew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548680"/>
            <a:ext cx="7259516" cy="5517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95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http://totallyred.co.uk/wp-content/uploads/2012/01/9-11-1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548680"/>
            <a:ext cx="7680853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29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i.dailymail.co.uk/i/pix/2010/02/10/article-1249885-083BEFD2000005DC-203_964x11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0"/>
            <a:ext cx="5623792" cy="6857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0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://gc911truth.com/9-11-pi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-1"/>
            <a:ext cx="6480720" cy="684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57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1732</Words>
  <Application>Microsoft Office PowerPoint</Application>
  <PresentationFormat>On-screen Show (4:3)</PresentationFormat>
  <Paragraphs>213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Sans MS</vt:lpstr>
      <vt:lpstr>Reprise Title</vt:lpstr>
      <vt:lpstr>Times New Roman</vt:lpstr>
      <vt:lpstr>Tw Cen MT</vt:lpstr>
      <vt:lpstr>Office Theme</vt:lpstr>
      <vt:lpstr>Out Of The Blue</vt:lpstr>
      <vt:lpstr>Today we are learning to …</vt:lpstr>
      <vt:lpstr>Simon Armitage</vt:lpstr>
      <vt:lpstr>What’s this picture? Why is it controversial?</vt:lpstr>
      <vt:lpstr>The Falling Man photograph</vt:lpstr>
      <vt:lpstr>PowerPoint Presentation</vt:lpstr>
      <vt:lpstr>PowerPoint Presentation</vt:lpstr>
      <vt:lpstr>PowerPoint Presentation</vt:lpstr>
      <vt:lpstr>PowerPoint Presentation</vt:lpstr>
      <vt:lpstr>Background contextual research</vt:lpstr>
      <vt:lpstr>Background to the poem</vt:lpstr>
      <vt:lpstr>PowerPoint Presentation</vt:lpstr>
      <vt:lpstr>Wordle cloud</vt:lpstr>
      <vt:lpstr>PowerPoint Presentation</vt:lpstr>
      <vt:lpstr>Watch the video of the whole poem. How does it add to your understanding of the extract?</vt:lpstr>
      <vt:lpstr>Complete activities in booklet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write a poetry analysis of out of the blue</vt:lpstr>
      <vt:lpstr>Introduction: What is the poet’s message?</vt:lpstr>
      <vt:lpstr>Introduction: What is the poet’s message?</vt:lpstr>
      <vt:lpstr>Introduction: What is the poet’s message?</vt:lpstr>
      <vt:lpstr>Paragraph 1: Poetic technique 1 (each paragraph to discuss a different technique)</vt:lpstr>
      <vt:lpstr>Paragraph 1: Poetic technique 1 (each paragraph to discuss a different technique)</vt:lpstr>
      <vt:lpstr>Paragraph 1: Poetic technique 1 (each paragraph to discuss a different technique)</vt:lpstr>
      <vt:lpstr>Paragraph 1: Poetic technique 1 (each paragraph to discuss a different technique)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Poetry Unit</dc:title>
  <dc:creator>Nicola Turner</dc:creator>
  <cp:lastModifiedBy>Amra Pajalic</cp:lastModifiedBy>
  <cp:revision>19</cp:revision>
  <dcterms:created xsi:type="dcterms:W3CDTF">2014-04-24T15:07:43Z</dcterms:created>
  <dcterms:modified xsi:type="dcterms:W3CDTF">2017-09-21T02:30:08Z</dcterms:modified>
</cp:coreProperties>
</file>